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32"/>
  </p:notesMasterIdLst>
  <p:sldIdLst>
    <p:sldId id="257" r:id="rId3"/>
    <p:sldId id="454" r:id="rId4"/>
    <p:sldId id="455" r:id="rId5"/>
    <p:sldId id="388" r:id="rId6"/>
    <p:sldId id="460" r:id="rId7"/>
    <p:sldId id="452" r:id="rId8"/>
    <p:sldId id="464" r:id="rId9"/>
    <p:sldId id="456" r:id="rId10"/>
    <p:sldId id="457" r:id="rId11"/>
    <p:sldId id="415" r:id="rId12"/>
    <p:sldId id="414" r:id="rId13"/>
    <p:sldId id="416" r:id="rId14"/>
    <p:sldId id="428" r:id="rId15"/>
    <p:sldId id="445" r:id="rId16"/>
    <p:sldId id="463" r:id="rId17"/>
    <p:sldId id="303" r:id="rId18"/>
    <p:sldId id="305" r:id="rId19"/>
    <p:sldId id="364" r:id="rId20"/>
    <p:sldId id="365" r:id="rId21"/>
    <p:sldId id="299" r:id="rId22"/>
    <p:sldId id="386" r:id="rId23"/>
    <p:sldId id="291" r:id="rId24"/>
    <p:sldId id="334" r:id="rId25"/>
    <p:sldId id="387" r:id="rId26"/>
    <p:sldId id="319" r:id="rId27"/>
    <p:sldId id="320" r:id="rId28"/>
    <p:sldId id="351" r:id="rId29"/>
    <p:sldId id="362" r:id="rId30"/>
    <p:sldId id="358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00"/>
    <p:restoredTop sz="93790"/>
  </p:normalViewPr>
  <p:slideViewPr>
    <p:cSldViewPr snapToGrid="0" snapToObjects="1">
      <p:cViewPr varScale="1">
        <p:scale>
          <a:sx n="211" d="100"/>
          <a:sy n="211" d="100"/>
        </p:scale>
        <p:origin x="208" y="240"/>
      </p:cViewPr>
      <p:guideLst>
        <p:guide orient="horz" pos="2160"/>
        <p:guide pos="28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1B54C-9BEC-9943-9638-D07D0702BE87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B43DB-DE10-884B-A4A5-950BD1E4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313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664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01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36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07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32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618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637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21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645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631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71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150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793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67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812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467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624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342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313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737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202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75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99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59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51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34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93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B43DB-DE10-884B-A4A5-950BD1E48C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0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6781237"/>
      </p:ext>
    </p:extLst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3609654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3" y="317500"/>
            <a:ext cx="2105025" cy="5995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317500"/>
            <a:ext cx="6165850" cy="5995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2540366"/>
      </p:ext>
    </p:extLst>
  </p:cSld>
  <p:clrMapOvr>
    <a:masterClrMapping/>
  </p:clrMapOvr>
  <p:transition>
    <p:dissolv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1E68D3-4850-4A37-928D-311967714178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4741479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2C425F6-CA7B-4977-8DCE-0B0DAF9AC9E5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49728246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350E68E-62F3-417D-AA9C-E2C977939157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139149513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3" y="1303338"/>
            <a:ext cx="4097337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03338"/>
            <a:ext cx="4097338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07F053-8107-46B7-A652-BFA4BD89CBB0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3616826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9F3E17-C077-44AB-ADB4-BEDAC0AAB746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27484685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4C99C5E-06A2-42B6-8ED0-480CEB160FE6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01797008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35EF8E-4697-4D3A-A2CC-907320EFDC7C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405433494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4BE3028-DE42-4D30-A215-8BC2FBE4C680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364368557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32402"/>
      </p:ext>
    </p:extLst>
  </p:cSld>
  <p:clrMapOvr>
    <a:masterClrMapping/>
  </p:clrMapOvr>
  <p:transition>
    <p:dissolv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C1CDC6B-383D-4907-803F-9B0CF9772B4D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42222678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F170F5-5B3A-46D3-A9EF-01506258B58C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773806761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3" y="317500"/>
            <a:ext cx="2105025" cy="5995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317500"/>
            <a:ext cx="6165850" cy="5995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48CC6DC-B4BA-4983-A231-FA2D153B122B}" type="slidenum">
              <a:rPr lang="en-US">
                <a:solidFill>
                  <a:srgbClr val="808080"/>
                </a:solidFill>
                <a:latin typeface="AUdimat"/>
              </a:rPr>
              <a:pPr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55997108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964202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3" y="1303338"/>
            <a:ext cx="4097337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03338"/>
            <a:ext cx="4097338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7526509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315250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5133801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777347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8463704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9066119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317500"/>
            <a:ext cx="82296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3" y="1303338"/>
            <a:ext cx="8347075" cy="501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32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dissolve/>
  </p:transition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317500"/>
            <a:ext cx="82296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3" y="1303338"/>
            <a:ext cx="8347075" cy="501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87513" y="6616700"/>
            <a:ext cx="4024312" cy="16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  <a:cs typeface="+mn-cs"/>
              </a:defRPr>
            </a:lvl1pPr>
          </a:lstStyle>
          <a:p>
            <a:pPr defTabSz="914400"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91513" y="6616700"/>
            <a:ext cx="6064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chemeClr val="bg2"/>
                </a:solidFill>
                <a:latin typeface="+mn-lt"/>
                <a:cs typeface="+mn-cs"/>
              </a:defRPr>
            </a:lvl1pPr>
          </a:lstStyle>
          <a:p>
            <a:pPr defTabSz="914400">
              <a:defRPr/>
            </a:pPr>
            <a:fld id="{8661F247-7560-4126-8D1F-0B36169BB3F8}" type="slidenum">
              <a:rPr lang="en-US">
                <a:solidFill>
                  <a:srgbClr val="808080"/>
                </a:solidFill>
                <a:latin typeface="AUdimat"/>
              </a:rPr>
              <a:pPr defTabSz="914400">
                <a:defRPr/>
              </a:pPr>
              <a:t>‹#›</a:t>
            </a:fld>
            <a:endParaRPr lang="en-US">
              <a:solidFill>
                <a:srgbClr val="808080"/>
              </a:solidFill>
              <a:latin typeface="AUdimat"/>
            </a:endParaRPr>
          </a:p>
        </p:txBody>
      </p:sp>
    </p:spTree>
    <p:extLst>
      <p:ext uri="{BB962C8B-B14F-4D97-AF65-F5344CB8AC3E}">
        <p14:creationId xmlns:p14="http://schemas.microsoft.com/office/powerpoint/2010/main" val="2170105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66875" y="3406775"/>
            <a:ext cx="7227888" cy="708025"/>
          </a:xfrm>
        </p:spPr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>
              <a:defRPr/>
            </a:pPr>
            <a:r>
              <a:rPr lang="en-US" sz="3200" dirty="0">
                <a:solidFill>
                  <a:srgbClr val="0070C0"/>
                </a:solidFill>
              </a:rPr>
              <a:t>CS3220 Processor Design</a:t>
            </a:r>
            <a:endParaRPr lang="en-US" sz="3200" dirty="0">
              <a:ln w="11430"/>
              <a:solidFill>
                <a:srgbClr val="0070C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1600200" y="4343400"/>
            <a:ext cx="3200399" cy="6096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sz="2000" dirty="0"/>
              <a:t>Prof. </a:t>
            </a:r>
            <a:r>
              <a:rPr lang="en-US" sz="2000" dirty="0" err="1"/>
              <a:t>Hyesoon</a:t>
            </a:r>
            <a:r>
              <a:rPr lang="en-US" sz="2000" dirty="0"/>
              <a:t> Kim </a:t>
            </a:r>
          </a:p>
        </p:txBody>
      </p:sp>
    </p:spTree>
    <p:extLst>
      <p:ext uri="{BB962C8B-B14F-4D97-AF65-F5344CB8AC3E}">
        <p14:creationId xmlns:p14="http://schemas.microsoft.com/office/powerpoint/2010/main" val="4109740203"/>
      </p:ext>
    </p:extLst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MUX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7" descr="ch03-mux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828800"/>
            <a:ext cx="4896346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52800" y="3429001"/>
            <a:ext cx="6781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wire A, B, C, D; </a:t>
            </a:r>
          </a:p>
          <a:p>
            <a:r>
              <a:rPr lang="en-US" sz="2000" dirty="0"/>
              <a:t>reg out;</a:t>
            </a:r>
          </a:p>
          <a:p>
            <a:r>
              <a:rPr lang="en-US" sz="2000" dirty="0"/>
              <a:t>wire out1, out2, out3, out4; </a:t>
            </a:r>
          </a:p>
          <a:p>
            <a:r>
              <a:rPr lang="en-US" sz="2000" dirty="0"/>
              <a:t>wire[1:0] </a:t>
            </a:r>
            <a:r>
              <a:rPr lang="en-US" sz="2000" dirty="0" err="1"/>
              <a:t>sel</a:t>
            </a:r>
            <a:r>
              <a:rPr lang="en-US" sz="2000" dirty="0"/>
              <a:t>;  </a:t>
            </a:r>
          </a:p>
          <a:p>
            <a:r>
              <a:rPr lang="en-US" sz="2000" dirty="0"/>
              <a:t>assign out1 = A &amp; ! </a:t>
            </a:r>
            <a:r>
              <a:rPr lang="en-US" sz="2000" dirty="0" err="1"/>
              <a:t>sel</a:t>
            </a:r>
            <a:r>
              <a:rPr lang="en-US" sz="2000" dirty="0"/>
              <a:t>[1] &amp; !</a:t>
            </a:r>
            <a:r>
              <a:rPr lang="en-US" sz="2000" dirty="0" err="1"/>
              <a:t>sel</a:t>
            </a:r>
            <a:r>
              <a:rPr lang="en-US" sz="2000" dirty="0"/>
              <a:t>[0]; </a:t>
            </a:r>
          </a:p>
          <a:p>
            <a:r>
              <a:rPr lang="en-US" sz="2000" dirty="0"/>
              <a:t>assign out2 = B &amp; ! </a:t>
            </a:r>
            <a:r>
              <a:rPr lang="en-US" sz="2000" dirty="0" err="1"/>
              <a:t>sel</a:t>
            </a:r>
            <a:r>
              <a:rPr lang="en-US" sz="2000" dirty="0"/>
              <a:t>[1] &amp; </a:t>
            </a:r>
            <a:r>
              <a:rPr lang="en-US" sz="2000" dirty="0" err="1"/>
              <a:t>sel</a:t>
            </a:r>
            <a:r>
              <a:rPr lang="en-US" sz="2000" dirty="0"/>
              <a:t>[0]; </a:t>
            </a:r>
          </a:p>
          <a:p>
            <a:r>
              <a:rPr lang="en-US" sz="2000" dirty="0"/>
              <a:t>assign out3 = C &amp;  </a:t>
            </a:r>
            <a:r>
              <a:rPr lang="en-US" sz="2000" dirty="0" err="1"/>
              <a:t>sel</a:t>
            </a:r>
            <a:r>
              <a:rPr lang="en-US" sz="2000" dirty="0"/>
              <a:t>[1] &amp; !</a:t>
            </a:r>
            <a:r>
              <a:rPr lang="en-US" sz="2000" dirty="0" err="1"/>
              <a:t>sel</a:t>
            </a:r>
            <a:r>
              <a:rPr lang="en-US" sz="2000" dirty="0"/>
              <a:t>[0]; </a:t>
            </a:r>
          </a:p>
          <a:p>
            <a:r>
              <a:rPr lang="en-US" sz="2000" dirty="0"/>
              <a:t>assign out4 = D &amp;  </a:t>
            </a:r>
            <a:r>
              <a:rPr lang="en-US" sz="2000" dirty="0" err="1"/>
              <a:t>sel</a:t>
            </a:r>
            <a:r>
              <a:rPr lang="en-US" sz="2000" dirty="0"/>
              <a:t>[1] &amp; </a:t>
            </a:r>
            <a:r>
              <a:rPr lang="en-US" sz="2000" dirty="0" err="1"/>
              <a:t>sel</a:t>
            </a:r>
            <a:r>
              <a:rPr lang="en-US" sz="2000" dirty="0"/>
              <a:t>[0]; </a:t>
            </a:r>
          </a:p>
          <a:p>
            <a:r>
              <a:rPr lang="en-US" sz="2000" dirty="0"/>
              <a:t>assign out = out1 | out 2| out3 | out 4;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81194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 description of MUX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43000" y="2274838"/>
            <a:ext cx="63246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wire A, B, C, D;</a:t>
            </a:r>
          </a:p>
          <a:p>
            <a:r>
              <a:rPr lang="en-US" sz="2400" dirty="0"/>
              <a:t>reg out; </a:t>
            </a:r>
          </a:p>
          <a:p>
            <a:r>
              <a:rPr lang="en-US" sz="2400" dirty="0"/>
              <a:t>wire [1:0] </a:t>
            </a:r>
            <a:r>
              <a:rPr lang="en-US" sz="2400" dirty="0" err="1"/>
              <a:t>sel</a:t>
            </a:r>
            <a:r>
              <a:rPr lang="en-US" sz="2400" dirty="0"/>
              <a:t>; </a:t>
            </a:r>
          </a:p>
          <a:p>
            <a:r>
              <a:rPr lang="en-US" sz="2400" dirty="0"/>
              <a:t>assign out = (</a:t>
            </a:r>
            <a:r>
              <a:rPr lang="en-US" sz="2400" dirty="0" err="1"/>
              <a:t>sel</a:t>
            </a:r>
            <a:r>
              <a:rPr lang="en-US" sz="2400" dirty="0"/>
              <a:t>==2’b00) ? A : 1’bz, </a:t>
            </a:r>
          </a:p>
          <a:p>
            <a:r>
              <a:rPr lang="en-US" sz="2400" dirty="0"/>
              <a:t>            out = (</a:t>
            </a:r>
            <a:r>
              <a:rPr lang="en-US" sz="2400" dirty="0" err="1"/>
              <a:t>sel</a:t>
            </a:r>
            <a:r>
              <a:rPr lang="en-US" sz="2400" dirty="0"/>
              <a:t>==2’b01) ? B : 1’bz, </a:t>
            </a:r>
          </a:p>
          <a:p>
            <a:r>
              <a:rPr lang="en-US" sz="2400" dirty="0"/>
              <a:t>            out = (</a:t>
            </a:r>
            <a:r>
              <a:rPr lang="en-US" sz="2400" dirty="0" err="1"/>
              <a:t>sel</a:t>
            </a:r>
            <a:r>
              <a:rPr lang="en-US" sz="2400" dirty="0"/>
              <a:t>==2’b10) ? C : 1’bz, </a:t>
            </a:r>
          </a:p>
          <a:p>
            <a:r>
              <a:rPr lang="en-US" sz="2400" dirty="0"/>
              <a:t>            out = (</a:t>
            </a:r>
            <a:r>
              <a:rPr lang="en-US" sz="2400" dirty="0" err="1"/>
              <a:t>sel</a:t>
            </a:r>
            <a:r>
              <a:rPr lang="en-US" sz="2400" dirty="0"/>
              <a:t>==2’b11) ? D : 1’b z; </a:t>
            </a:r>
          </a:p>
        </p:txBody>
      </p:sp>
    </p:spTree>
    <p:extLst>
      <p:ext uri="{BB962C8B-B14F-4D97-AF65-F5344CB8AC3E}">
        <p14:creationId xmlns:p14="http://schemas.microsoft.com/office/powerpoint/2010/main" val="279211184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 description of MUX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43000" y="2274838"/>
            <a:ext cx="63246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wire A, B, C, D;</a:t>
            </a:r>
          </a:p>
          <a:p>
            <a:r>
              <a:rPr lang="en-US" sz="2400" dirty="0"/>
              <a:t>reg  out; </a:t>
            </a:r>
          </a:p>
          <a:p>
            <a:r>
              <a:rPr lang="en-US" sz="2400" dirty="0"/>
              <a:t>wire [1:0] </a:t>
            </a:r>
            <a:r>
              <a:rPr lang="en-US" sz="2400" dirty="0" err="1"/>
              <a:t>sel</a:t>
            </a:r>
            <a:r>
              <a:rPr lang="en-US" sz="2400" dirty="0"/>
              <a:t>; </a:t>
            </a:r>
          </a:p>
          <a:p>
            <a:r>
              <a:rPr lang="en-US" sz="2400" dirty="0"/>
              <a:t>always @(A or B or C or D or </a:t>
            </a:r>
            <a:r>
              <a:rPr lang="en-US" sz="2400" dirty="0" err="1"/>
              <a:t>sel</a:t>
            </a:r>
            <a:r>
              <a:rPr lang="en-US" sz="2400" dirty="0"/>
              <a:t>) </a:t>
            </a:r>
          </a:p>
          <a:p>
            <a:r>
              <a:rPr lang="en-US" sz="2400" dirty="0"/>
              <a:t>case (</a:t>
            </a:r>
            <a:r>
              <a:rPr lang="en-US" sz="2400" dirty="0" err="1"/>
              <a:t>sel</a:t>
            </a:r>
            <a:r>
              <a:rPr lang="en-US" sz="2400" dirty="0"/>
              <a:t>) </a:t>
            </a:r>
          </a:p>
          <a:p>
            <a:r>
              <a:rPr lang="en-US" sz="2400" dirty="0"/>
              <a:t>	2’b00: out = A; </a:t>
            </a:r>
          </a:p>
          <a:p>
            <a:r>
              <a:rPr lang="en-US" sz="2400" dirty="0"/>
              <a:t>	2’b01: out = B; </a:t>
            </a:r>
          </a:p>
          <a:p>
            <a:r>
              <a:rPr lang="en-US" sz="2400" dirty="0"/>
              <a:t>	2’b10: out = C; </a:t>
            </a:r>
          </a:p>
          <a:p>
            <a:r>
              <a:rPr lang="en-US" sz="2400" dirty="0"/>
              <a:t>	2’b11: out = D; </a:t>
            </a:r>
          </a:p>
          <a:p>
            <a:r>
              <a:rPr lang="en-US" sz="2400" dirty="0"/>
              <a:t>	default: out = 1’bz;</a:t>
            </a:r>
          </a:p>
          <a:p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035102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Vectors vs. Arrays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Vectors </a:t>
            </a:r>
          </a:p>
          <a:p>
            <a:pPr lvl="1"/>
            <a:r>
              <a:rPr lang="en-US" dirty="0"/>
              <a:t>To define multiple width wires or registers </a:t>
            </a:r>
          </a:p>
          <a:p>
            <a:pPr lvl="1"/>
            <a:r>
              <a:rPr lang="en-US" dirty="0"/>
              <a:t>Definition:</a:t>
            </a:r>
          </a:p>
          <a:p>
            <a:pPr lvl="2"/>
            <a:r>
              <a:rPr lang="en-US" dirty="0"/>
              <a:t>Wire/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msb_index</a:t>
            </a:r>
            <a:r>
              <a:rPr lang="en-US" dirty="0"/>
              <a:t>: </a:t>
            </a:r>
            <a:r>
              <a:rPr lang="en-US" dirty="0" err="1"/>
              <a:t>lsb_index</a:t>
            </a:r>
            <a:r>
              <a:rPr lang="en-US" dirty="0"/>
              <a:t>] &lt;</a:t>
            </a:r>
            <a:r>
              <a:rPr lang="en-US" dirty="0" err="1"/>
              <a:t>data_id</a:t>
            </a:r>
            <a:r>
              <a:rPr lang="en-US" dirty="0"/>
              <a:t>&gt;;</a:t>
            </a:r>
          </a:p>
          <a:p>
            <a:r>
              <a:rPr lang="en-US" dirty="0"/>
              <a:t>Arrays </a:t>
            </a:r>
          </a:p>
          <a:p>
            <a:pPr lvl="1"/>
            <a:r>
              <a:rPr lang="en-US" dirty="0"/>
              <a:t>It is possible to have </a:t>
            </a:r>
            <a:r>
              <a:rPr lang="en-US" dirty="0" err="1"/>
              <a:t>reg</a:t>
            </a:r>
            <a:r>
              <a:rPr lang="en-US" dirty="0"/>
              <a:t>, integer and time arrays </a:t>
            </a:r>
          </a:p>
          <a:p>
            <a:pPr lvl="1"/>
            <a:r>
              <a:rPr lang="en-US" dirty="0"/>
              <a:t>Definition:</a:t>
            </a:r>
          </a:p>
          <a:p>
            <a:pPr lvl="2"/>
            <a:r>
              <a:rPr lang="en-US" dirty="0"/>
              <a:t>&lt;</a:t>
            </a:r>
            <a:r>
              <a:rPr lang="en-US" dirty="0" err="1"/>
              <a:t>data_type</a:t>
            </a:r>
            <a:r>
              <a:rPr lang="en-US" dirty="0"/>
              <a:t>&gt; &lt;</a:t>
            </a:r>
            <a:r>
              <a:rPr lang="en-US" dirty="0" err="1"/>
              <a:t>var_name</a:t>
            </a:r>
            <a:r>
              <a:rPr lang="en-US" dirty="0"/>
              <a:t>&gt; [</a:t>
            </a:r>
            <a:r>
              <a:rPr lang="en-US" dirty="0" err="1"/>
              <a:t>start_idx</a:t>
            </a:r>
            <a:r>
              <a:rPr lang="en-US" dirty="0"/>
              <a:t> : </a:t>
            </a:r>
            <a:r>
              <a:rPr lang="en-US" dirty="0" err="1"/>
              <a:t>end_idx</a:t>
            </a:r>
            <a:r>
              <a:rPr lang="en-US" dirty="0"/>
              <a:t>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8415" y="6607517"/>
            <a:ext cx="50165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https://</a:t>
            </a:r>
            <a:r>
              <a:rPr lang="en-US" sz="1500" dirty="0" err="1"/>
              <a:t>cs.uwaterloo.ca</a:t>
            </a:r>
            <a:r>
              <a:rPr lang="en-US" sz="1500" dirty="0"/>
              <a:t>/~</a:t>
            </a:r>
            <a:r>
              <a:rPr lang="en-US" sz="1500" dirty="0" err="1"/>
              <a:t>oardakan</a:t>
            </a:r>
            <a:r>
              <a:rPr lang="en-US" sz="1500" dirty="0"/>
              <a:t>/files/Verilog-</a:t>
            </a:r>
            <a:r>
              <a:rPr lang="en-US" sz="1500" dirty="0" err="1"/>
              <a:t>Intro.pdf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9289987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n-bit signals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Multi-bit signals </a:t>
            </a:r>
          </a:p>
          <a:p>
            <a:r>
              <a:rPr lang="en-US" dirty="0"/>
              <a:t>2-to-1 multiplexer with 8-bit operands </a:t>
            </a:r>
          </a:p>
          <a:p>
            <a:pPr marL="0" indent="0">
              <a:buNone/>
            </a:pPr>
            <a:r>
              <a:rPr lang="en-US" sz="1167" dirty="0"/>
              <a:t>module mux_2_to_1 (</a:t>
            </a:r>
            <a:r>
              <a:rPr lang="en-US" sz="1167" dirty="0" err="1"/>
              <a:t>a,b</a:t>
            </a:r>
            <a:r>
              <a:rPr lang="en-US" sz="1167" dirty="0"/>
              <a:t>, out, </a:t>
            </a:r>
            <a:r>
              <a:rPr lang="en-US" sz="1167" dirty="0" err="1"/>
              <a:t>outbar</a:t>
            </a:r>
            <a:r>
              <a:rPr lang="en-US" sz="1167" dirty="0"/>
              <a:t>, </a:t>
            </a:r>
            <a:r>
              <a:rPr lang="en-US" sz="1167" dirty="0" err="1"/>
              <a:t>sel</a:t>
            </a:r>
            <a:r>
              <a:rPr lang="en-US" sz="1167" dirty="0"/>
              <a:t>);</a:t>
            </a:r>
          </a:p>
          <a:p>
            <a:pPr marL="0" indent="0">
              <a:buNone/>
            </a:pPr>
            <a:r>
              <a:rPr lang="en-US" sz="1167" dirty="0"/>
              <a:t>	input[7:0] </a:t>
            </a:r>
            <a:r>
              <a:rPr lang="en-US" sz="1167" dirty="0" err="1"/>
              <a:t>a,b</a:t>
            </a:r>
            <a:r>
              <a:rPr lang="en-US" sz="1167" dirty="0"/>
              <a:t>;</a:t>
            </a:r>
          </a:p>
          <a:p>
            <a:pPr marL="0" indent="0">
              <a:buNone/>
            </a:pPr>
            <a:r>
              <a:rPr lang="en-US" sz="1167" dirty="0"/>
              <a:t>	input </a:t>
            </a:r>
            <a:r>
              <a:rPr lang="en-US" sz="1167" dirty="0" err="1"/>
              <a:t>sel</a:t>
            </a:r>
            <a:r>
              <a:rPr lang="en-US" sz="1167" dirty="0"/>
              <a:t>;</a:t>
            </a:r>
          </a:p>
          <a:p>
            <a:pPr marL="0" indent="0">
              <a:buNone/>
            </a:pPr>
            <a:r>
              <a:rPr lang="en-US" sz="1167" dirty="0"/>
              <a:t>	output[7:0] out, </a:t>
            </a:r>
            <a:r>
              <a:rPr lang="en-US" sz="1167" dirty="0" err="1"/>
              <a:t>outbar</a:t>
            </a:r>
            <a:r>
              <a:rPr lang="en-US" sz="1167" dirty="0"/>
              <a:t>; </a:t>
            </a:r>
          </a:p>
          <a:p>
            <a:pPr marL="0" indent="0">
              <a:buNone/>
            </a:pPr>
            <a:r>
              <a:rPr lang="en-US" sz="1167" dirty="0"/>
              <a:t>	</a:t>
            </a:r>
            <a:r>
              <a:rPr lang="en-US" sz="1167" dirty="0" err="1"/>
              <a:t>reg</a:t>
            </a:r>
            <a:r>
              <a:rPr lang="en-US" sz="1167" dirty="0"/>
              <a:t>[7:0] out;</a:t>
            </a:r>
          </a:p>
          <a:p>
            <a:pPr marL="0" indent="0">
              <a:buNone/>
            </a:pPr>
            <a:r>
              <a:rPr lang="en-US" sz="1167" dirty="0"/>
              <a:t>	always @(a or b or </a:t>
            </a:r>
            <a:r>
              <a:rPr lang="en-US" sz="1167" dirty="0" err="1"/>
              <a:t>sel</a:t>
            </a:r>
            <a:r>
              <a:rPr lang="en-US" sz="1167" dirty="0"/>
              <a:t>)</a:t>
            </a:r>
          </a:p>
          <a:p>
            <a:pPr marL="0" indent="0">
              <a:buNone/>
            </a:pPr>
            <a:r>
              <a:rPr lang="en-US" sz="1167" dirty="0"/>
              <a:t>	begin </a:t>
            </a:r>
          </a:p>
          <a:p>
            <a:pPr marL="0" indent="0">
              <a:buNone/>
            </a:pPr>
            <a:r>
              <a:rPr lang="en-US" sz="1167" dirty="0"/>
              <a:t>		if (</a:t>
            </a:r>
            <a:r>
              <a:rPr lang="en-US" sz="1167" dirty="0" err="1"/>
              <a:t>sel</a:t>
            </a:r>
            <a:r>
              <a:rPr lang="en-US" sz="1167" dirty="0"/>
              <a:t>) out = a;</a:t>
            </a:r>
          </a:p>
          <a:p>
            <a:pPr marL="0" indent="0">
              <a:buNone/>
            </a:pPr>
            <a:r>
              <a:rPr lang="en-US" sz="1167" dirty="0"/>
              <a:t>		else out = b;</a:t>
            </a:r>
          </a:p>
          <a:p>
            <a:pPr marL="0" indent="0">
              <a:buNone/>
            </a:pPr>
            <a:r>
              <a:rPr lang="en-US" sz="1167" dirty="0"/>
              <a:t>	end </a:t>
            </a:r>
          </a:p>
          <a:p>
            <a:pPr marL="0" indent="0">
              <a:buNone/>
            </a:pPr>
            <a:r>
              <a:rPr lang="en-US" sz="1167" dirty="0"/>
              <a:t>	assign </a:t>
            </a:r>
            <a:r>
              <a:rPr lang="en-US" sz="1167" dirty="0" err="1"/>
              <a:t>outbar</a:t>
            </a:r>
            <a:r>
              <a:rPr lang="en-US" sz="1167" dirty="0"/>
              <a:t> ~=out; </a:t>
            </a:r>
          </a:p>
          <a:p>
            <a:pPr marL="0" indent="0">
              <a:buNone/>
            </a:pPr>
            <a:r>
              <a:rPr lang="en-US" sz="1167" dirty="0" err="1"/>
              <a:t>endmodule</a:t>
            </a:r>
            <a:r>
              <a:rPr lang="en-US" sz="1167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2" y="6085418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Diagonal Stripe 4"/>
          <p:cNvSpPr/>
          <p:nvPr/>
        </p:nvSpPr>
        <p:spPr>
          <a:xfrm rot="8069728">
            <a:off x="5739109" y="3229355"/>
            <a:ext cx="762021" cy="754174"/>
          </a:xfrm>
          <a:prstGeom prst="diagStrip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cxnSp>
        <p:nvCxnSpPr>
          <p:cNvPr id="7" name="Straight Connector 6"/>
          <p:cNvCxnSpPr/>
          <p:nvPr/>
        </p:nvCxnSpPr>
        <p:spPr>
          <a:xfrm>
            <a:off x="5748868" y="3357033"/>
            <a:ext cx="389467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748868" y="3695700"/>
            <a:ext cx="389467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375401" y="3534833"/>
            <a:ext cx="905933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561667" y="3534833"/>
            <a:ext cx="0" cy="30480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561668" y="3839633"/>
            <a:ext cx="296333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Isosceles Triangle 17"/>
          <p:cNvSpPr/>
          <p:nvPr/>
        </p:nvSpPr>
        <p:spPr>
          <a:xfrm rot="5400000">
            <a:off x="6788993" y="3720092"/>
            <a:ext cx="352745" cy="239085"/>
          </a:xfrm>
          <a:prstGeom prst="triangl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9" name="Oval 18"/>
          <p:cNvSpPr/>
          <p:nvPr/>
        </p:nvSpPr>
        <p:spPr>
          <a:xfrm>
            <a:off x="7084908" y="3780368"/>
            <a:ext cx="110067" cy="118533"/>
          </a:xfrm>
          <a:prstGeom prst="ellips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cxnSp>
        <p:nvCxnSpPr>
          <p:cNvPr id="20" name="Straight Connector 19"/>
          <p:cNvCxnSpPr/>
          <p:nvPr/>
        </p:nvCxnSpPr>
        <p:spPr>
          <a:xfrm>
            <a:off x="7194975" y="3839633"/>
            <a:ext cx="296333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476086" y="3186213"/>
            <a:ext cx="28565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21854" y="3591125"/>
            <a:ext cx="2872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1333" y="3354058"/>
            <a:ext cx="4475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out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491981" y="3685747"/>
            <a:ext cx="71526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/>
              <a:t>outbar</a:t>
            </a:r>
            <a:endParaRPr lang="en-US" sz="1500" dirty="0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6290733" y="3956979"/>
            <a:ext cx="0" cy="255188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090840" y="4212168"/>
            <a:ext cx="4010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/>
              <a:t>sel</a:t>
            </a:r>
            <a:endParaRPr lang="en-US" sz="1500" dirty="0"/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5858933" y="3263900"/>
            <a:ext cx="101600" cy="230088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748867" y="3049258"/>
            <a:ext cx="2824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8</a:t>
            </a: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5901267" y="3585634"/>
            <a:ext cx="101600" cy="230088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791200" y="3370992"/>
            <a:ext cx="2824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8</a:t>
            </a:r>
          </a:p>
        </p:txBody>
      </p:sp>
      <p:cxnSp>
        <p:nvCxnSpPr>
          <p:cNvPr id="35" name="Straight Connector 34"/>
          <p:cNvCxnSpPr/>
          <p:nvPr/>
        </p:nvCxnSpPr>
        <p:spPr>
          <a:xfrm flipH="1">
            <a:off x="7044170" y="3413324"/>
            <a:ext cx="101600" cy="230088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934103" y="3198682"/>
            <a:ext cx="2824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8</a:t>
            </a:r>
          </a:p>
        </p:txBody>
      </p:sp>
      <p:cxnSp>
        <p:nvCxnSpPr>
          <p:cNvPr id="37" name="Straight Connector 36"/>
          <p:cNvCxnSpPr/>
          <p:nvPr/>
        </p:nvCxnSpPr>
        <p:spPr>
          <a:xfrm flipH="1">
            <a:off x="7305040" y="3687234"/>
            <a:ext cx="101600" cy="230088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237884" y="3898902"/>
            <a:ext cx="2824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8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62000" y="6037626"/>
            <a:ext cx="3692036" cy="2719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7" dirty="0"/>
              <a:t>http://</a:t>
            </a:r>
            <a:r>
              <a:rPr lang="en-US" sz="1167" dirty="0" err="1"/>
              <a:t>web.mit.edu</a:t>
            </a:r>
            <a:r>
              <a:rPr lang="en-US" sz="1167" dirty="0"/>
              <a:t>/6.111/www/f2007/handouts/L04.pdf</a:t>
            </a:r>
          </a:p>
        </p:txBody>
      </p:sp>
    </p:spTree>
    <p:extLst>
      <p:ext uri="{BB962C8B-B14F-4D97-AF65-F5344CB8AC3E}">
        <p14:creationId xmlns:p14="http://schemas.microsoft.com/office/powerpoint/2010/main" val="155999681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7B97D9-BE71-0F40-B72F-75520CDBE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9A41A1-60E5-F84A-A46D-D8B74C5CB9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37058C-E8DE-6046-8301-966B6DC6A7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606609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Circuits </a:t>
            </a:r>
          </a:p>
        </p:txBody>
      </p:sp>
      <p:sp>
        <p:nvSpPr>
          <p:cNvPr id="5" name="Rectangle 4"/>
          <p:cNvSpPr/>
          <p:nvPr/>
        </p:nvSpPr>
        <p:spPr>
          <a:xfrm>
            <a:off x="3561657" y="1905192"/>
            <a:ext cx="1780828" cy="1449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Combinational Logic 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567706" y="2277947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67706" y="3037799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342485" y="3052142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53560" y="2872664"/>
            <a:ext cx="36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29703" y="3052142"/>
            <a:ext cx="50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342485" y="2277947"/>
            <a:ext cx="593609" cy="1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936094" y="1339157"/>
            <a:ext cx="0" cy="93879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517888" y="1339158"/>
            <a:ext cx="3418206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532240" y="1339157"/>
            <a:ext cx="0" cy="93879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685900" y="1021621"/>
            <a:ext cx="68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32059" y="3995326"/>
            <a:ext cx="7477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of sequential circuits depends not only the current state but also the history of </a:t>
            </a:r>
            <a:r>
              <a:rPr lang="en-US" b="1" dirty="0">
                <a:solidFill>
                  <a:srgbClr val="FF0000"/>
                </a:solidFill>
              </a:rPr>
              <a:t>the previous state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39213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Sequential Circuits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Synchronized to a clock signal </a:t>
            </a:r>
          </a:p>
          <a:p>
            <a:pPr marL="0" indent="0">
              <a:buNone/>
            </a:pPr>
            <a:r>
              <a:rPr lang="en-US" dirty="0"/>
              <a:t>	: finite-state machine (FSMs)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7596" y="3917207"/>
            <a:ext cx="1780828" cy="1449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Combinational Logic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273645" y="4289962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273645" y="5049814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048424" y="5064157"/>
            <a:ext cx="99395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59499" y="4884679"/>
            <a:ext cx="36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35642" y="5064157"/>
            <a:ext cx="50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4048424" y="4083415"/>
            <a:ext cx="300110" cy="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786209" y="3378315"/>
            <a:ext cx="0" cy="705098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1223827" y="3351172"/>
            <a:ext cx="4517370" cy="1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238179" y="3351172"/>
            <a:ext cx="0" cy="93879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91839" y="3033636"/>
            <a:ext cx="68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4687591" y="4317105"/>
            <a:ext cx="0" cy="1494104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273645" y="5811209"/>
            <a:ext cx="3368388" cy="1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06851" y="562654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clk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348534" y="3917207"/>
            <a:ext cx="693841" cy="5092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 Q 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5085587" y="4083413"/>
            <a:ext cx="700622" cy="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541802" y="4235816"/>
            <a:ext cx="145789" cy="19066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4642034" y="4235816"/>
            <a:ext cx="217280" cy="19066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949918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330E-A5C1-9F45-8239-20FC31B9D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D-flop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AE61A-14C2-454E-86A7-FD5C452BBA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6DF5B4B-88E6-6A42-BCDF-FBBFE82B9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263" y="1225684"/>
            <a:ext cx="5071089" cy="2979265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8E44AA0-1A50-9949-AC0C-57EDF07D4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900" y="2120417"/>
            <a:ext cx="4921386" cy="449628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3EA9CBF-2CC4-BB47-A5CB-C1735F4F63F3}"/>
              </a:ext>
            </a:extLst>
          </p:cNvPr>
          <p:cNvSpPr txBox="1"/>
          <p:nvPr/>
        </p:nvSpPr>
        <p:spPr>
          <a:xfrm>
            <a:off x="-78377" y="6514584"/>
            <a:ext cx="4040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Verilog by example book  (</a:t>
            </a:r>
            <a:r>
              <a:rPr lang="en-US" dirty="0" err="1"/>
              <a:t>Readler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14446556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16EF-B718-F84C-A023-F1CB5203D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D-flop with reset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1C081D-6920-274E-B1EF-9ABF6A64E5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A036CEE-F8A9-4549-B148-AFFE739F1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263" y="1357285"/>
            <a:ext cx="4454515" cy="268083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539591-1867-DD4B-A2FA-4BD362D7A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900" y="1726236"/>
            <a:ext cx="4184712" cy="46237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9CF94E5-037E-F743-897E-B0447C3CCFFB}"/>
              </a:ext>
            </a:extLst>
          </p:cNvPr>
          <p:cNvSpPr txBox="1"/>
          <p:nvPr/>
        </p:nvSpPr>
        <p:spPr>
          <a:xfrm>
            <a:off x="-78377" y="6514584"/>
            <a:ext cx="4040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Verilog by example book  (</a:t>
            </a:r>
            <a:r>
              <a:rPr lang="en-US" dirty="0" err="1"/>
              <a:t>Readler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56694192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D462F-A81E-FA49-8351-D4CEA55BD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wire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05D12-A85C-DF46-B366-03F3B9C8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3003" y="1752600"/>
            <a:ext cx="3862537" cy="408014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module </a:t>
            </a:r>
            <a:r>
              <a:rPr lang="en-US" sz="2000" dirty="0" err="1"/>
              <a:t>simple_in_n_out</a:t>
            </a:r>
            <a:r>
              <a:rPr lang="en-US" sz="2000" dirty="0"/>
              <a:t>  ( in_1, in_2,in_3, out_1);</a:t>
            </a:r>
          </a:p>
          <a:p>
            <a:pPr marL="0" indent="0">
              <a:buNone/>
            </a:pPr>
            <a:r>
              <a:rPr lang="en-US" sz="2000" dirty="0"/>
              <a:t>input in_1;</a:t>
            </a:r>
          </a:p>
          <a:p>
            <a:pPr marL="0" indent="0">
              <a:buNone/>
            </a:pPr>
            <a:r>
              <a:rPr lang="en-US" sz="2000" dirty="0"/>
              <a:t>input in_2;</a:t>
            </a:r>
          </a:p>
          <a:p>
            <a:pPr marL="0" indent="0">
              <a:buNone/>
            </a:pPr>
            <a:r>
              <a:rPr lang="en-US" sz="2000" dirty="0"/>
              <a:t>input in_3;</a:t>
            </a:r>
          </a:p>
          <a:p>
            <a:pPr marL="0" indent="0">
              <a:buNone/>
            </a:pPr>
            <a:r>
              <a:rPr lang="en-US" sz="2000" dirty="0"/>
              <a:t>output out_1;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assign out1_ = (in1&amp;in_2) |in3; </a:t>
            </a:r>
          </a:p>
          <a:p>
            <a:pPr marL="0" indent="0">
              <a:buNone/>
            </a:pPr>
            <a:r>
              <a:rPr lang="en-US" sz="2000" dirty="0" err="1"/>
              <a:t>endmodule</a:t>
            </a:r>
            <a:r>
              <a:rPr lang="en-US" sz="20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2B950-2F2C-6D4B-9507-5D457DA7DD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Delay 5">
            <a:extLst>
              <a:ext uri="{FF2B5EF4-FFF2-40B4-BE49-F238E27FC236}">
                <a16:creationId xmlns:a16="http://schemas.microsoft.com/office/drawing/2014/main" id="{E360FF18-FE2D-E840-A724-61F6148DA6AA}"/>
              </a:ext>
            </a:extLst>
          </p:cNvPr>
          <p:cNvSpPr/>
          <p:nvPr/>
        </p:nvSpPr>
        <p:spPr>
          <a:xfrm>
            <a:off x="1524000" y="2362200"/>
            <a:ext cx="565098" cy="657546"/>
          </a:xfrm>
          <a:prstGeom prst="flowChartDelay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5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510DF8-7EBF-6D49-9A02-C50757EB308A}"/>
              </a:ext>
            </a:extLst>
          </p:cNvPr>
          <p:cNvCxnSpPr/>
          <p:nvPr/>
        </p:nvCxnSpPr>
        <p:spPr>
          <a:xfrm>
            <a:off x="1186367" y="2462088"/>
            <a:ext cx="337633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99C513-6A69-674C-84B2-4EC7C3268DEE}"/>
              </a:ext>
            </a:extLst>
          </p:cNvPr>
          <p:cNvCxnSpPr/>
          <p:nvPr/>
        </p:nvCxnSpPr>
        <p:spPr>
          <a:xfrm>
            <a:off x="1075630" y="2780586"/>
            <a:ext cx="448371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9F8C1A8-B98A-1041-B953-CA1354B9E816}"/>
              </a:ext>
            </a:extLst>
          </p:cNvPr>
          <p:cNvCxnSpPr/>
          <p:nvPr/>
        </p:nvCxnSpPr>
        <p:spPr>
          <a:xfrm>
            <a:off x="2089097" y="2667571"/>
            <a:ext cx="698688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CDB5665-BC96-1645-8905-F03B64CE02C3}"/>
              </a:ext>
            </a:extLst>
          </p:cNvPr>
          <p:cNvSpPr txBox="1"/>
          <p:nvPr/>
        </p:nvSpPr>
        <p:spPr>
          <a:xfrm>
            <a:off x="641024" y="2261047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19068B-5E14-BB47-94E5-3665BAC000EC}"/>
              </a:ext>
            </a:extLst>
          </p:cNvPr>
          <p:cNvSpPr txBox="1"/>
          <p:nvPr/>
        </p:nvSpPr>
        <p:spPr>
          <a:xfrm>
            <a:off x="596713" y="2619004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5B6CD5-2617-0948-A612-4D55CBDCC602}"/>
              </a:ext>
            </a:extLst>
          </p:cNvPr>
          <p:cNvSpPr/>
          <p:nvPr/>
        </p:nvSpPr>
        <p:spPr bwMode="auto">
          <a:xfrm>
            <a:off x="1295400" y="2057400"/>
            <a:ext cx="2133600" cy="1905000"/>
          </a:xfrm>
          <a:prstGeom prst="rect">
            <a:avLst/>
          </a:prstGeom>
          <a:noFill/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C23931-2E73-E04F-973F-9B4E73CBF5DA}"/>
              </a:ext>
            </a:extLst>
          </p:cNvPr>
          <p:cNvCxnSpPr/>
          <p:nvPr/>
        </p:nvCxnSpPr>
        <p:spPr>
          <a:xfrm>
            <a:off x="3274497" y="2856095"/>
            <a:ext cx="698688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971C7CC-F9AD-3B41-A295-6DFA5218FCAF}"/>
              </a:ext>
            </a:extLst>
          </p:cNvPr>
          <p:cNvCxnSpPr>
            <a:cxnSpLocks/>
          </p:cNvCxnSpPr>
          <p:nvPr/>
        </p:nvCxnSpPr>
        <p:spPr>
          <a:xfrm>
            <a:off x="1296436" y="3180371"/>
            <a:ext cx="1510734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4AE50A4-FA86-5D44-8176-341342180988}"/>
              </a:ext>
            </a:extLst>
          </p:cNvPr>
          <p:cNvSpPr txBox="1"/>
          <p:nvPr/>
        </p:nvSpPr>
        <p:spPr>
          <a:xfrm>
            <a:off x="619622" y="3002598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88E31F-980E-2E45-B369-0BAABDDD51F4}"/>
              </a:ext>
            </a:extLst>
          </p:cNvPr>
          <p:cNvSpPr txBox="1"/>
          <p:nvPr/>
        </p:nvSpPr>
        <p:spPr>
          <a:xfrm>
            <a:off x="4013819" y="2694513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Out_1</a:t>
            </a:r>
          </a:p>
        </p:txBody>
      </p:sp>
      <p:sp>
        <p:nvSpPr>
          <p:cNvPr id="21" name="Moon 20">
            <a:extLst>
              <a:ext uri="{FF2B5EF4-FFF2-40B4-BE49-F238E27FC236}">
                <a16:creationId xmlns:a16="http://schemas.microsoft.com/office/drawing/2014/main" id="{77D04600-DDE2-A04B-BFD8-E4CBBBEA1282}"/>
              </a:ext>
            </a:extLst>
          </p:cNvPr>
          <p:cNvSpPr/>
          <p:nvPr/>
        </p:nvSpPr>
        <p:spPr bwMode="auto">
          <a:xfrm rot="10800000">
            <a:off x="2640368" y="2401522"/>
            <a:ext cx="638878" cy="994458"/>
          </a:xfrm>
          <a:prstGeom prst="moon">
            <a:avLst/>
          </a:prstGeom>
          <a:noFill/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03993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vs. </a:t>
            </a:r>
            <a:r>
              <a:rPr lang="en-US" dirty="0" err="1"/>
              <a:t>Nonblocking</a:t>
            </a:r>
            <a:r>
              <a:rPr lang="en-US" dirty="0"/>
              <a:t> Assignment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463" y="1303338"/>
            <a:ext cx="8347075" cy="3642115"/>
          </a:xfrm>
        </p:spPr>
        <p:txBody>
          <a:bodyPr/>
          <a:lstStyle/>
          <a:p>
            <a:r>
              <a:rPr lang="en-US" sz="2400" dirty="0"/>
              <a:t>Blocking assignments:  executed in the order they are specified in a </a:t>
            </a:r>
            <a:r>
              <a:rPr lang="en-US" sz="2400" b="1" dirty="0">
                <a:solidFill>
                  <a:srgbClr val="0070C0"/>
                </a:solidFill>
              </a:rPr>
              <a:t>sequential</a:t>
            </a:r>
            <a:r>
              <a:rPr lang="en-US" sz="2400" dirty="0"/>
              <a:t> block </a:t>
            </a:r>
          </a:p>
          <a:p>
            <a:r>
              <a:rPr lang="en-US" sz="2400" dirty="0" err="1"/>
              <a:t>Nonblocking</a:t>
            </a:r>
            <a:r>
              <a:rPr lang="en-US" sz="2400" dirty="0"/>
              <a:t>  assignments: </a:t>
            </a:r>
            <a:r>
              <a:rPr lang="en-US" sz="2400" dirty="0">
                <a:solidFill>
                  <a:srgbClr val="FF0000"/>
                </a:solidFill>
              </a:rPr>
              <a:t>(&lt;=) </a:t>
            </a:r>
            <a:r>
              <a:rPr lang="en-US" sz="2400" dirty="0"/>
              <a:t>assignments  allow scheduling without blocking execution of the statements that follow in a sequential block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789223" y="3754377"/>
            <a:ext cx="4572000" cy="2862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reg</a:t>
            </a:r>
            <a:r>
              <a:rPr lang="en-US" dirty="0"/>
              <a:t> a, b; </a:t>
            </a:r>
          </a:p>
          <a:p>
            <a:r>
              <a:rPr lang="en-US" dirty="0"/>
              <a:t>initial </a:t>
            </a:r>
          </a:p>
          <a:p>
            <a:r>
              <a:rPr lang="en-US" dirty="0"/>
              <a:t>begin</a:t>
            </a:r>
          </a:p>
          <a:p>
            <a:r>
              <a:rPr lang="en-US" dirty="0"/>
              <a:t>  a = state1;</a:t>
            </a:r>
          </a:p>
          <a:p>
            <a:r>
              <a:rPr lang="en-US" dirty="0"/>
              <a:t>  b = state2;</a:t>
            </a:r>
          </a:p>
          <a:p>
            <a:r>
              <a:rPr lang="en-US" dirty="0"/>
              <a:t>end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24292" y="3754377"/>
            <a:ext cx="4572000" cy="2862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reg</a:t>
            </a:r>
            <a:r>
              <a:rPr lang="en-US" dirty="0"/>
              <a:t> a, b; </a:t>
            </a:r>
          </a:p>
          <a:p>
            <a:r>
              <a:rPr lang="en-US" dirty="0"/>
              <a:t>initial </a:t>
            </a:r>
          </a:p>
          <a:p>
            <a:r>
              <a:rPr lang="en-US" dirty="0"/>
              <a:t>begin</a:t>
            </a:r>
          </a:p>
          <a:p>
            <a:r>
              <a:rPr lang="en-US" dirty="0"/>
              <a:t>  a &lt;= state1;</a:t>
            </a:r>
          </a:p>
          <a:p>
            <a:r>
              <a:rPr lang="en-US" dirty="0"/>
              <a:t>  b &lt;= state2;</a:t>
            </a:r>
          </a:p>
          <a:p>
            <a:r>
              <a:rPr lang="en-US" dirty="0"/>
              <a:t>end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7728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8804-FC23-9C45-8DBD-9226E4E1B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81CB31-8894-404A-A456-CFE08E49E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733985" y="324878"/>
            <a:ext cx="2095500" cy="34036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E6576-EE43-914E-AC4C-7A0629A4D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030CBA-04A8-2C4B-9583-AD38E9DFA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54819" y="3245878"/>
            <a:ext cx="3213100" cy="3276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14A5AF-6079-4842-823D-52DE619183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3191949" y="2007114"/>
            <a:ext cx="5651500" cy="34417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12AEBE-3D6D-6C46-B124-CE1631FD60F4}"/>
              </a:ext>
            </a:extLst>
          </p:cNvPr>
          <p:cNvSpPr txBox="1"/>
          <p:nvPr/>
        </p:nvSpPr>
        <p:spPr>
          <a:xfrm>
            <a:off x="-78377" y="6514584"/>
            <a:ext cx="25506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From Verilog by example book  (</a:t>
            </a:r>
            <a:r>
              <a:rPr lang="en-US" sz="1100" dirty="0" err="1"/>
              <a:t>Readler</a:t>
            </a:r>
            <a:r>
              <a:rPr lang="en-US" sz="11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0999975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rules for always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@(*)</a:t>
            </a:r>
          </a:p>
          <a:p>
            <a:pPr lvl="1"/>
            <a:r>
              <a:rPr lang="en-US" dirty="0"/>
              <a:t>Combinational logic </a:t>
            </a:r>
          </a:p>
          <a:p>
            <a:r>
              <a:rPr lang="en-US" dirty="0"/>
              <a:t>always @(clock)</a:t>
            </a:r>
          </a:p>
          <a:p>
            <a:pPr lvl="1"/>
            <a:r>
              <a:rPr lang="en-US" dirty="0"/>
              <a:t>Put latch events</a:t>
            </a:r>
          </a:p>
          <a:p>
            <a:r>
              <a:rPr lang="en-US" dirty="0"/>
              <a:t>Inside always : please put only logics. </a:t>
            </a:r>
          </a:p>
          <a:p>
            <a:pPr lvl="1"/>
            <a:r>
              <a:rPr lang="en-US" dirty="0"/>
              <a:t>Don’t declare </a:t>
            </a:r>
            <a:r>
              <a:rPr lang="en-US" dirty="0" err="1"/>
              <a:t>wire,regs</a:t>
            </a:r>
            <a:endParaRPr lang="en-US" dirty="0"/>
          </a:p>
          <a:p>
            <a:pPr lvl="1"/>
            <a:r>
              <a:rPr lang="en-US" dirty="0"/>
              <a:t>Don’t instantiate a module inside always block. 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2263" y="6557918"/>
            <a:ext cx="221983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CS3220  Prof. Milos </a:t>
            </a:r>
            <a:r>
              <a:rPr lang="en-US" sz="1350" dirty="0" err="1"/>
              <a:t>Prvulovic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8721508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put 	</a:t>
            </a:r>
          </a:p>
          <a:p>
            <a:pPr lvl="1"/>
            <a:r>
              <a:rPr lang="en-US" dirty="0"/>
              <a:t>“output&lt;=  “ in multiple always statements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sz="2400" dirty="0"/>
              <a:t>Why not? </a:t>
            </a:r>
          </a:p>
          <a:p>
            <a:pPr lvl="1"/>
            <a:r>
              <a:rPr lang="en-US" sz="2000" dirty="0"/>
              <a:t>Not synthesizable: Compiler can or cannot generate combinational logic circuits from </a:t>
            </a:r>
            <a:r>
              <a:rPr lang="en-US" sz="2000" dirty="0" err="1"/>
              <a:t>verilog</a:t>
            </a:r>
            <a:r>
              <a:rPr lang="en-US" sz="2000" dirty="0"/>
              <a:t> code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93C5A-1A66-3F44-97B9-6DBCE1930BA6}"/>
              </a:ext>
            </a:extLst>
          </p:cNvPr>
          <p:cNvSpPr txBox="1"/>
          <p:nvPr/>
        </p:nvSpPr>
        <p:spPr>
          <a:xfrm>
            <a:off x="1216766" y="2425341"/>
            <a:ext cx="27087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always @(</a:t>
            </a:r>
            <a:r>
              <a:rPr lang="en-US" dirty="0" err="1">
                <a:solidFill>
                  <a:schemeClr val="accent2"/>
                </a:solidFill>
              </a:rPr>
              <a:t>posedge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clk</a:t>
            </a:r>
            <a:r>
              <a:rPr lang="en-US" dirty="0">
                <a:solidFill>
                  <a:schemeClr val="accent2"/>
                </a:solidFill>
              </a:rPr>
              <a:t>) begin </a:t>
            </a:r>
          </a:p>
          <a:p>
            <a:r>
              <a:rPr lang="en-US" dirty="0">
                <a:solidFill>
                  <a:schemeClr val="accent2"/>
                </a:solidFill>
              </a:rPr>
              <a:t> if (cond1) </a:t>
            </a:r>
          </a:p>
          <a:p>
            <a:r>
              <a:rPr lang="en-US" dirty="0">
                <a:solidFill>
                  <a:schemeClr val="accent2"/>
                </a:solidFill>
              </a:rPr>
              <a:t>   count &lt;= …. </a:t>
            </a:r>
          </a:p>
          <a:p>
            <a:r>
              <a:rPr lang="en-US" dirty="0">
                <a:solidFill>
                  <a:schemeClr val="accent2"/>
                </a:solidFill>
              </a:rPr>
              <a:t>end 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always @(</a:t>
            </a:r>
            <a:r>
              <a:rPr lang="en-US" dirty="0" err="1">
                <a:solidFill>
                  <a:schemeClr val="accent2"/>
                </a:solidFill>
              </a:rPr>
              <a:t>posedge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clk</a:t>
            </a:r>
            <a:r>
              <a:rPr lang="en-US" dirty="0">
                <a:solidFill>
                  <a:schemeClr val="accent2"/>
                </a:solidFill>
              </a:rPr>
              <a:t>) </a:t>
            </a:r>
          </a:p>
          <a:p>
            <a:r>
              <a:rPr lang="en-US" dirty="0">
                <a:solidFill>
                  <a:schemeClr val="accent2"/>
                </a:solidFill>
              </a:rPr>
              <a:t>begin </a:t>
            </a:r>
          </a:p>
          <a:p>
            <a:r>
              <a:rPr lang="en-US" dirty="0">
                <a:solidFill>
                  <a:schemeClr val="accent2"/>
                </a:solidFill>
              </a:rPr>
              <a:t>If (cond2) </a:t>
            </a:r>
          </a:p>
          <a:p>
            <a:r>
              <a:rPr lang="en-US" dirty="0">
                <a:solidFill>
                  <a:schemeClr val="accent2"/>
                </a:solidFill>
              </a:rPr>
              <a:t>count &lt;= … </a:t>
            </a:r>
          </a:p>
          <a:p>
            <a:r>
              <a:rPr lang="en-US" dirty="0">
                <a:solidFill>
                  <a:schemeClr val="accent2"/>
                </a:solidFill>
              </a:rPr>
              <a:t>end 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921346-1A6E-D748-A7C5-E5245104E150}"/>
              </a:ext>
            </a:extLst>
          </p:cNvPr>
          <p:cNvSpPr txBox="1"/>
          <p:nvPr/>
        </p:nvSpPr>
        <p:spPr>
          <a:xfrm rot="2715965">
            <a:off x="1699534" y="2484974"/>
            <a:ext cx="124425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EBB31632-798B-364B-A19F-8515C31702CA}"/>
              </a:ext>
            </a:extLst>
          </p:cNvPr>
          <p:cNvSpPr/>
          <p:nvPr/>
        </p:nvSpPr>
        <p:spPr>
          <a:xfrm rot="16200000">
            <a:off x="4366109" y="3578877"/>
            <a:ext cx="575284" cy="884122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97374C-5F7E-5149-A66D-D1DB85809BD3}"/>
              </a:ext>
            </a:extLst>
          </p:cNvPr>
          <p:cNvSpPr txBox="1"/>
          <p:nvPr/>
        </p:nvSpPr>
        <p:spPr>
          <a:xfrm>
            <a:off x="5535550" y="2435008"/>
            <a:ext cx="2708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always @(</a:t>
            </a:r>
            <a:r>
              <a:rPr lang="en-US" dirty="0" err="1">
                <a:solidFill>
                  <a:schemeClr val="accent2"/>
                </a:solidFill>
              </a:rPr>
              <a:t>posedge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clk</a:t>
            </a:r>
            <a:r>
              <a:rPr lang="en-US" dirty="0">
                <a:solidFill>
                  <a:schemeClr val="accent2"/>
                </a:solidFill>
              </a:rPr>
              <a:t>) begin </a:t>
            </a:r>
          </a:p>
          <a:p>
            <a:r>
              <a:rPr lang="en-US" dirty="0">
                <a:solidFill>
                  <a:schemeClr val="accent2"/>
                </a:solidFill>
              </a:rPr>
              <a:t> if (cond1) </a:t>
            </a:r>
          </a:p>
          <a:p>
            <a:r>
              <a:rPr lang="en-US" dirty="0">
                <a:solidFill>
                  <a:schemeClr val="accent2"/>
                </a:solidFill>
              </a:rPr>
              <a:t>   count &lt;= …. </a:t>
            </a:r>
          </a:p>
          <a:p>
            <a:r>
              <a:rPr lang="en-US" dirty="0">
                <a:solidFill>
                  <a:schemeClr val="accent2"/>
                </a:solidFill>
              </a:rPr>
              <a:t>else if (cond2) </a:t>
            </a:r>
          </a:p>
          <a:p>
            <a:r>
              <a:rPr lang="en-US" dirty="0">
                <a:solidFill>
                  <a:schemeClr val="accent2"/>
                </a:solidFill>
              </a:rPr>
              <a:t>  count &lt;= … </a:t>
            </a:r>
          </a:p>
          <a:p>
            <a:r>
              <a:rPr lang="en-US" dirty="0">
                <a:solidFill>
                  <a:schemeClr val="accent2"/>
                </a:solidFill>
              </a:rPr>
              <a:t>end 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CACF4F-2F3B-E64A-B2A5-A1D51EECF23C}"/>
              </a:ext>
            </a:extLst>
          </p:cNvPr>
          <p:cNvCxnSpPr/>
          <p:nvPr/>
        </p:nvCxnSpPr>
        <p:spPr>
          <a:xfrm flipH="1" flipV="1">
            <a:off x="6122241" y="3554654"/>
            <a:ext cx="732731" cy="890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6BC96D5-8B70-FC4E-9EE9-9FFF3E12B7BE}"/>
              </a:ext>
            </a:extLst>
          </p:cNvPr>
          <p:cNvCxnSpPr>
            <a:cxnSpLocks/>
          </p:cNvCxnSpPr>
          <p:nvPr/>
        </p:nvCxnSpPr>
        <p:spPr>
          <a:xfrm flipH="1" flipV="1">
            <a:off x="6037462" y="4133501"/>
            <a:ext cx="717249" cy="374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F864333-1931-C642-A540-CEC7C3B50176}"/>
              </a:ext>
            </a:extLst>
          </p:cNvPr>
          <p:cNvSpPr txBox="1"/>
          <p:nvPr/>
        </p:nvSpPr>
        <p:spPr>
          <a:xfrm>
            <a:off x="6116397" y="4647179"/>
            <a:ext cx="2879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count</a:t>
            </a:r>
            <a:r>
              <a:rPr lang="en-US" dirty="0"/>
              <a:t> should be a ”reg” type</a:t>
            </a:r>
          </a:p>
          <a:p>
            <a:r>
              <a:rPr lang="en-US" dirty="0">
                <a:solidFill>
                  <a:schemeClr val="accent2"/>
                </a:solidFill>
              </a:rPr>
              <a:t>count</a:t>
            </a:r>
            <a:r>
              <a:rPr lang="en-US" dirty="0"/>
              <a:t> cannot be “wire” type</a:t>
            </a:r>
          </a:p>
        </p:txBody>
      </p:sp>
    </p:spTree>
    <p:extLst>
      <p:ext uri="{BB962C8B-B14F-4D97-AF65-F5344CB8AC3E}">
        <p14:creationId xmlns:p14="http://schemas.microsoft.com/office/powerpoint/2010/main" val="35613434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animBg="1"/>
      <p:bldP spid="14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347558-0247-F049-8D9C-160CEAD2F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7B9C21-6571-7246-80AA-56E3A93646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843EF-BC14-7E4B-BDBF-C93853D5E5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671236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Memories in Verilog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C0504D"/>
                </a:solidFill>
              </a:rPr>
              <a:t>reg [15:0] mem[0:1023].  </a:t>
            </a:r>
            <a:r>
              <a:rPr lang="en-US" sz="1800" dirty="0">
                <a:solidFill>
                  <a:srgbClr val="C0504D"/>
                </a:solidFill>
                <a:sym typeface="Wingdings" pitchFamily="2" charset="2"/>
              </a:rPr>
              <a:t> reg [15:0] mem[1023:0] are the same. </a:t>
            </a:r>
            <a:endParaRPr lang="en-US" sz="1800" dirty="0">
              <a:solidFill>
                <a:srgbClr val="C0504D"/>
              </a:solidFill>
            </a:endParaRPr>
          </a:p>
          <a:p>
            <a:endParaRPr lang="en-US" sz="1800" dirty="0"/>
          </a:p>
          <a:p>
            <a:pPr lvl="1"/>
            <a:r>
              <a:rPr lang="en-US" sz="1600" dirty="0"/>
              <a:t>Data width 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Now, let’s just think memory is a group of registers. </a:t>
            </a:r>
          </a:p>
          <a:p>
            <a:r>
              <a:rPr lang="en-US" sz="1800" dirty="0"/>
              <a:t>This is not really true but let’s just do that for now.</a:t>
            </a:r>
          </a:p>
          <a:p>
            <a:r>
              <a:rPr lang="en-US" sz="1800" dirty="0"/>
              <a:t>Total size of memory = 16b x 2^1024 </a:t>
            </a:r>
            <a:r>
              <a:rPr lang="en-US" sz="1800" dirty="0">
                <a:sym typeface="Wingdings"/>
              </a:rPr>
              <a:t> 2KB</a:t>
            </a:r>
            <a:r>
              <a:rPr lang="en-US" sz="1800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85800">
              <a:defRPr/>
            </a:pPr>
            <a:r>
              <a:rPr lang="en-US" sz="1050">
                <a:solidFill>
                  <a:srgbClr val="000000"/>
                </a:solidFill>
                <a:latin typeface="AUdimat"/>
              </a:rPr>
              <a:t> </a:t>
            </a:r>
          </a:p>
        </p:txBody>
      </p:sp>
      <p:sp>
        <p:nvSpPr>
          <p:cNvPr id="6" name="Left Brace 5"/>
          <p:cNvSpPr/>
          <p:nvPr/>
        </p:nvSpPr>
        <p:spPr>
          <a:xfrm rot="16200000">
            <a:off x="1228944" y="1611237"/>
            <a:ext cx="469608" cy="447531"/>
          </a:xfrm>
          <a:prstGeom prst="leftBrace">
            <a:avLst/>
          </a:pr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b="1" dirty="0">
              <a:solidFill>
                <a:srgbClr val="000000"/>
              </a:solidFill>
              <a:latin typeface="AUdim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28292" y="-1252331"/>
            <a:ext cx="184731" cy="30008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defTabSz="685800">
              <a:defRPr/>
            </a:pPr>
            <a:endParaRPr lang="en-US" sz="1350" dirty="0">
              <a:solidFill>
                <a:srgbClr val="000000"/>
              </a:solidFill>
              <a:latin typeface="AUdimat"/>
            </a:endParaRPr>
          </a:p>
        </p:txBody>
      </p:sp>
      <p:sp>
        <p:nvSpPr>
          <p:cNvPr id="8" name="Left Brace 7"/>
          <p:cNvSpPr/>
          <p:nvPr/>
        </p:nvSpPr>
        <p:spPr>
          <a:xfrm rot="16200000">
            <a:off x="2421998" y="1493707"/>
            <a:ext cx="484879" cy="697859"/>
          </a:xfrm>
          <a:prstGeom prst="leftBrace">
            <a:avLst/>
          </a:pr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b="1" dirty="0">
              <a:solidFill>
                <a:srgbClr val="000000"/>
              </a:solidFill>
              <a:latin typeface="AUdima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57972" y="2045992"/>
            <a:ext cx="13101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350" dirty="0">
                <a:solidFill>
                  <a:srgbClr val="000000"/>
                </a:solidFill>
                <a:latin typeface="AUdimat"/>
              </a:rPr>
              <a:t>Size of memory </a:t>
            </a:r>
          </a:p>
        </p:txBody>
      </p:sp>
    </p:spTree>
    <p:extLst>
      <p:ext uri="{BB962C8B-B14F-4D97-AF65-F5344CB8AC3E}">
        <p14:creationId xmlns:p14="http://schemas.microsoft.com/office/powerpoint/2010/main" val="88891635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initialize Memory Values?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This is an option to use for behavior simulation </a:t>
            </a:r>
          </a:p>
          <a:p>
            <a:pPr marL="0" indent="0">
              <a:buNone/>
            </a:pPr>
            <a:r>
              <a:rPr lang="en-US" sz="2000" dirty="0"/>
              <a:t>reg [15:0] </a:t>
            </a:r>
            <a:r>
              <a:rPr lang="en-US" sz="2000" dirty="0" err="1"/>
              <a:t>dmem</a:t>
            </a:r>
            <a:r>
              <a:rPr lang="en-US" sz="2000" dirty="0"/>
              <a:t>[0:1023]</a:t>
            </a:r>
          </a:p>
          <a:p>
            <a:pPr marL="0" indent="0">
              <a:buNone/>
            </a:pPr>
            <a:r>
              <a:rPr lang="en-US" sz="2000" dirty="0"/>
              <a:t>initial begin</a:t>
            </a:r>
          </a:p>
          <a:p>
            <a:pPr marL="0" indent="0">
              <a:buNone/>
            </a:pPr>
            <a:r>
              <a:rPr lang="en-US" sz="2000" dirty="0"/>
              <a:t>	 $</a:t>
            </a:r>
            <a:r>
              <a:rPr lang="en-US" sz="2000" dirty="0" err="1"/>
              <a:t>readmemh</a:t>
            </a:r>
            <a:r>
              <a:rPr lang="en-US" sz="2000" dirty="0"/>
              <a:t>("ex1.mem", </a:t>
            </a:r>
            <a:r>
              <a:rPr lang="en-US" sz="2000" dirty="0" err="1"/>
              <a:t>dmem</a:t>
            </a:r>
            <a:r>
              <a:rPr lang="en-US" sz="2000" dirty="0"/>
              <a:t>);</a:t>
            </a:r>
          </a:p>
          <a:p>
            <a:pPr marL="0" indent="0">
              <a:buNone/>
            </a:pPr>
            <a:r>
              <a:rPr lang="en-US" sz="2000" dirty="0"/>
              <a:t>end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85800">
              <a:defRPr/>
            </a:pPr>
            <a:r>
              <a:rPr lang="en-US" sz="1050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944310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8AD99-25EB-C147-91B6-28C4B8D97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read vs. Asynchronous 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37270-0E51-EE43-B68E-9858B7FA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Synchronous (clocked) read </a:t>
            </a:r>
          </a:p>
          <a:p>
            <a:pPr marL="300038" lvl="1" indent="0">
              <a:buNone/>
            </a:pPr>
            <a:r>
              <a:rPr lang="en-US" dirty="0">
                <a:solidFill>
                  <a:schemeClr val="accent2"/>
                </a:solidFill>
              </a:rPr>
              <a:t>always @(</a:t>
            </a:r>
            <a:r>
              <a:rPr lang="en-US" dirty="0" err="1">
                <a:solidFill>
                  <a:schemeClr val="accent2"/>
                </a:solidFill>
              </a:rPr>
              <a:t>posedge</a:t>
            </a:r>
            <a:r>
              <a:rPr lang="en-US" dirty="0">
                <a:solidFill>
                  <a:schemeClr val="accent2"/>
                </a:solidFill>
              </a:rPr>
              <a:t> clock) begin</a:t>
            </a:r>
          </a:p>
          <a:p>
            <a:pPr marL="300038" lvl="1" indent="0">
              <a:buNone/>
            </a:pPr>
            <a:r>
              <a:rPr lang="en-US" dirty="0">
                <a:solidFill>
                  <a:schemeClr val="accent2"/>
                </a:solidFill>
              </a:rPr>
              <a:t>	</a:t>
            </a:r>
            <a:r>
              <a:rPr lang="en-US" dirty="0" err="1">
                <a:solidFill>
                  <a:schemeClr val="accent2"/>
                </a:solidFill>
              </a:rPr>
              <a:t>mdr</a:t>
            </a:r>
            <a:r>
              <a:rPr lang="en-US" dirty="0">
                <a:solidFill>
                  <a:schemeClr val="accent2"/>
                </a:solidFill>
              </a:rPr>
              <a:t> &lt;= </a:t>
            </a:r>
            <a:r>
              <a:rPr lang="en-US" dirty="0" err="1">
                <a:solidFill>
                  <a:schemeClr val="accent2"/>
                </a:solidFill>
              </a:rPr>
              <a:t>dmem</a:t>
            </a:r>
            <a:r>
              <a:rPr lang="en-US" dirty="0">
                <a:solidFill>
                  <a:schemeClr val="accent2"/>
                </a:solidFill>
              </a:rPr>
              <a:t>[mar]; // Read memory</a:t>
            </a:r>
          </a:p>
          <a:p>
            <a:pPr marL="300038" lvl="1" indent="0">
              <a:buNone/>
            </a:pPr>
            <a:r>
              <a:rPr lang="en-US" dirty="0">
                <a:solidFill>
                  <a:schemeClr val="accent2"/>
                </a:solidFill>
              </a:rPr>
              <a:t>end</a:t>
            </a:r>
          </a:p>
          <a:p>
            <a:pPr marL="0" indent="0">
              <a:buNone/>
            </a:pPr>
            <a:r>
              <a:rPr lang="en-US" dirty="0"/>
              <a:t>Asynchronous read </a:t>
            </a:r>
          </a:p>
          <a:p>
            <a:pPr marL="300038" lvl="1" indent="0">
              <a:buNone/>
            </a:pPr>
            <a:r>
              <a:rPr lang="en-US" dirty="0">
                <a:solidFill>
                  <a:schemeClr val="accent2"/>
                </a:solidFill>
              </a:rPr>
              <a:t>assign </a:t>
            </a:r>
            <a:r>
              <a:rPr lang="en-US" dirty="0" err="1">
                <a:solidFill>
                  <a:schemeClr val="accent2"/>
                </a:solidFill>
              </a:rPr>
              <a:t>read_data</a:t>
            </a:r>
            <a:r>
              <a:rPr lang="en-US" dirty="0">
                <a:solidFill>
                  <a:schemeClr val="accent2"/>
                </a:solidFill>
              </a:rPr>
              <a:t> = </a:t>
            </a:r>
            <a:r>
              <a:rPr lang="en-US" dirty="0" err="1">
                <a:solidFill>
                  <a:schemeClr val="accent2"/>
                </a:solidFill>
              </a:rPr>
              <a:t>dmem</a:t>
            </a:r>
            <a:r>
              <a:rPr lang="en-US" dirty="0">
                <a:solidFill>
                  <a:schemeClr val="accent2"/>
                </a:solidFill>
              </a:rPr>
              <a:t>[mar];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92B6-D882-724C-B3BB-83482CC8B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2C425F6-CA7B-4977-8DCE-0B0DAF9AC9E5}" type="slidenum">
              <a:rPr lang="en-US" smtClean="0">
                <a:solidFill>
                  <a:srgbClr val="808080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496098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F3B24-F0BD-894C-833B-2627A2D3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Memory in FPGA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2E7B9-C32B-5241-942D-39FEE8EF1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(1) Infer the memory directly via the Verilog code</a:t>
            </a:r>
          </a:p>
          <a:p>
            <a:r>
              <a:rPr lang="en-US" dirty="0"/>
              <a:t>(2) Build the memory using the vendor’s primitive RAM structures </a:t>
            </a:r>
          </a:p>
          <a:p>
            <a:r>
              <a:rPr lang="en-US" dirty="0"/>
              <a:t>(3) Design the memory using the FPGA vendor’s specialized tools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0B591-E091-0E40-AEF3-2EC8C2577F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2C425F6-CA7B-4977-8DCE-0B0DAF9AC9E5}" type="slidenum">
              <a:rPr lang="en-US" smtClean="0">
                <a:solidFill>
                  <a:srgbClr val="808080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80808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39A4B6-8BC5-274C-9CF7-85C1B1D9E4ED}"/>
              </a:ext>
            </a:extLst>
          </p:cNvPr>
          <p:cNvSpPr txBox="1"/>
          <p:nvPr/>
        </p:nvSpPr>
        <p:spPr>
          <a:xfrm>
            <a:off x="97594" y="6313488"/>
            <a:ext cx="31580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From:Verilog</a:t>
            </a:r>
            <a:r>
              <a:rPr lang="en-US" sz="1350" dirty="0"/>
              <a:t> by example Blaine C. </a:t>
            </a:r>
            <a:r>
              <a:rPr lang="en-US" sz="1350" dirty="0" err="1"/>
              <a:t>Readler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2021296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9AD4A-D1E0-484C-8799-9A397FF83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vs.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F39B3-8BC7-144D-B23C-E31E09CD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Verilog can use  “inference” or “instantiation” memory</a:t>
            </a:r>
          </a:p>
          <a:p>
            <a:endParaRPr lang="en-US" sz="2400" dirty="0"/>
          </a:p>
          <a:p>
            <a:r>
              <a:rPr lang="en-US" sz="2400" dirty="0"/>
              <a:t>Inference in synthesis: portable coding style, automatic timing-driven synthesis, </a:t>
            </a:r>
          </a:p>
          <a:p>
            <a:endParaRPr lang="en-US" sz="2400" dirty="0"/>
          </a:p>
          <a:p>
            <a:r>
              <a:rPr lang="en-US" sz="2400" dirty="0"/>
              <a:t>Instantiation: efficient use of the FPGA based on the specific technology, supports all kinds of RAM  </a:t>
            </a:r>
          </a:p>
          <a:p>
            <a:endParaRPr lang="en-US" sz="2400" dirty="0"/>
          </a:p>
          <a:p>
            <a:r>
              <a:rPr lang="en-US" sz="2400" dirty="0"/>
              <a:t>We use “inference” method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941FC-429A-A741-97E4-958AA121BD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2C425F6-CA7B-4977-8DCE-0B0DAF9AC9E5}" type="slidenum">
              <a:rPr lang="en-US" smtClean="0">
                <a:solidFill>
                  <a:srgbClr val="808080"/>
                </a:solidFill>
              </a:rPr>
              <a:pPr>
                <a:defRPr/>
              </a:pPr>
              <a:t>29</a:t>
            </a:fld>
            <a:endParaRPr lang="en-US">
              <a:solidFill>
                <a:srgbClr val="80808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0D1E91-0853-EE49-BBF4-55CE3BB47843}"/>
              </a:ext>
            </a:extLst>
          </p:cNvPr>
          <p:cNvSpPr txBox="1"/>
          <p:nvPr/>
        </p:nvSpPr>
        <p:spPr>
          <a:xfrm>
            <a:off x="96983" y="7300147"/>
            <a:ext cx="567251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From:http</a:t>
            </a:r>
            <a:r>
              <a:rPr lang="en-US" sz="1350" dirty="0"/>
              <a:t>://</a:t>
            </a:r>
            <a:r>
              <a:rPr lang="en-US" sz="1350" dirty="0" err="1"/>
              <a:t>www.ee.hacettepe.edu.tr</a:t>
            </a:r>
            <a:r>
              <a:rPr lang="en-US" sz="1350" dirty="0"/>
              <a:t>/~</a:t>
            </a:r>
            <a:r>
              <a:rPr lang="en-US" sz="1350" dirty="0" err="1"/>
              <a:t>alkar</a:t>
            </a:r>
            <a:r>
              <a:rPr lang="en-US" sz="1350" dirty="0"/>
              <a:t>/ELE432/ECE432_memory_5.pdf</a:t>
            </a:r>
          </a:p>
        </p:txBody>
      </p:sp>
    </p:spTree>
    <p:extLst>
      <p:ext uri="{BB962C8B-B14F-4D97-AF65-F5344CB8AC3E}">
        <p14:creationId xmlns:p14="http://schemas.microsoft.com/office/powerpoint/2010/main" val="93268604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D462F-A81E-FA49-8351-D4CEA55BD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wire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05D12-A85C-DF46-B366-03F3B9C8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2549" y="1710399"/>
            <a:ext cx="4173539" cy="408014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module </a:t>
            </a:r>
            <a:r>
              <a:rPr lang="en-US" sz="1800" dirty="0" err="1"/>
              <a:t>simple_in_n_out</a:t>
            </a:r>
            <a:r>
              <a:rPr lang="en-US" sz="1800" dirty="0"/>
              <a:t>  ( in_1, in_2,in_3, out_1);</a:t>
            </a:r>
          </a:p>
          <a:p>
            <a:pPr marL="0" indent="0">
              <a:buNone/>
            </a:pPr>
            <a:r>
              <a:rPr lang="en-US" sz="1800" dirty="0"/>
              <a:t>input in_1;</a:t>
            </a:r>
          </a:p>
          <a:p>
            <a:pPr marL="0" indent="0">
              <a:buNone/>
            </a:pPr>
            <a:r>
              <a:rPr lang="en-US" sz="1800" dirty="0"/>
              <a:t>input in_2;</a:t>
            </a:r>
          </a:p>
          <a:p>
            <a:pPr marL="0" indent="0">
              <a:buNone/>
            </a:pPr>
            <a:r>
              <a:rPr lang="en-US" sz="1800" dirty="0"/>
              <a:t>input in_3;</a:t>
            </a:r>
          </a:p>
          <a:p>
            <a:pPr marL="0" indent="0">
              <a:buNone/>
            </a:pPr>
            <a:r>
              <a:rPr lang="en-US" sz="1800" dirty="0"/>
              <a:t>output out_1;</a:t>
            </a:r>
          </a:p>
          <a:p>
            <a:pPr marL="0" indent="0">
              <a:buNone/>
            </a:pPr>
            <a:r>
              <a:rPr lang="en-US" sz="1800" dirty="0"/>
              <a:t>wire </a:t>
            </a:r>
            <a:r>
              <a:rPr lang="en-US" sz="1800" dirty="0" err="1"/>
              <a:t>intermediate_sig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assign </a:t>
            </a:r>
            <a:r>
              <a:rPr lang="en-US" sz="1800" dirty="0" err="1"/>
              <a:t>intermediate_sig</a:t>
            </a:r>
            <a:r>
              <a:rPr lang="en-US" sz="1800" dirty="0"/>
              <a:t> = in1&amp;in_2;</a:t>
            </a:r>
          </a:p>
          <a:p>
            <a:pPr marL="0" indent="0">
              <a:buNone/>
            </a:pPr>
            <a:r>
              <a:rPr lang="en-US" sz="1800" dirty="0"/>
              <a:t>assign  out_1 = </a:t>
            </a:r>
            <a:r>
              <a:rPr lang="en-US" sz="1800" dirty="0" err="1"/>
              <a:t>intermediate_sig</a:t>
            </a:r>
            <a:r>
              <a:rPr lang="en-US" sz="1800" dirty="0"/>
              <a:t> &amp; in3;</a:t>
            </a:r>
          </a:p>
          <a:p>
            <a:pPr marL="0" indent="0">
              <a:buNone/>
            </a:pPr>
            <a:r>
              <a:rPr lang="en-US" sz="1800" dirty="0" err="1"/>
              <a:t>endmodule</a:t>
            </a:r>
            <a:r>
              <a:rPr lang="en-US" sz="18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2B950-2F2C-6D4B-9507-5D457DA7DD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84F671C-42FB-014C-AFDD-F25F591D7A06}"/>
              </a:ext>
            </a:extLst>
          </p:cNvPr>
          <p:cNvSpPr/>
          <p:nvPr/>
        </p:nvSpPr>
        <p:spPr bwMode="auto">
          <a:xfrm>
            <a:off x="4551336" y="3643980"/>
            <a:ext cx="3169216" cy="533400"/>
          </a:xfrm>
          <a:prstGeom prst="roundRect">
            <a:avLst/>
          </a:prstGeom>
          <a:noFill/>
          <a:ln w="12700" cap="sq" cmpd="sng" algn="ctr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b="1" dirty="0">
              <a:latin typeface="Arial" charset="0"/>
            </a:endParaRPr>
          </a:p>
        </p:txBody>
      </p:sp>
      <p:sp>
        <p:nvSpPr>
          <p:cNvPr id="21" name="Delay 20">
            <a:extLst>
              <a:ext uri="{FF2B5EF4-FFF2-40B4-BE49-F238E27FC236}">
                <a16:creationId xmlns:a16="http://schemas.microsoft.com/office/drawing/2014/main" id="{3D91BDB4-5A83-D442-8095-2D40CFFAF95E}"/>
              </a:ext>
            </a:extLst>
          </p:cNvPr>
          <p:cNvSpPr/>
          <p:nvPr/>
        </p:nvSpPr>
        <p:spPr>
          <a:xfrm>
            <a:off x="1524000" y="2362200"/>
            <a:ext cx="565098" cy="657546"/>
          </a:xfrm>
          <a:prstGeom prst="flowChartDelay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6200" tIns="38100" rIns="76200" bIns="3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50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F103A3-BD06-FE4C-AB4A-97450B484680}"/>
              </a:ext>
            </a:extLst>
          </p:cNvPr>
          <p:cNvCxnSpPr/>
          <p:nvPr/>
        </p:nvCxnSpPr>
        <p:spPr>
          <a:xfrm>
            <a:off x="1186367" y="2462088"/>
            <a:ext cx="337633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C56B0F-ED71-EE41-B525-C3505A5B0B8C}"/>
              </a:ext>
            </a:extLst>
          </p:cNvPr>
          <p:cNvCxnSpPr/>
          <p:nvPr/>
        </p:nvCxnSpPr>
        <p:spPr>
          <a:xfrm>
            <a:off x="1075630" y="2780586"/>
            <a:ext cx="448371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5FD200-5EAB-4644-8E48-D9B39C9EA210}"/>
              </a:ext>
            </a:extLst>
          </p:cNvPr>
          <p:cNvCxnSpPr/>
          <p:nvPr/>
        </p:nvCxnSpPr>
        <p:spPr>
          <a:xfrm>
            <a:off x="2089097" y="2667571"/>
            <a:ext cx="698688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8CDCE2A-7B39-B948-A069-FBD7CDA8800C}"/>
              </a:ext>
            </a:extLst>
          </p:cNvPr>
          <p:cNvSpPr txBox="1"/>
          <p:nvPr/>
        </p:nvSpPr>
        <p:spPr>
          <a:xfrm>
            <a:off x="641024" y="2261047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A2BF25-1D0E-5C4C-8577-2FFA0DBDCC85}"/>
              </a:ext>
            </a:extLst>
          </p:cNvPr>
          <p:cNvSpPr txBox="1"/>
          <p:nvPr/>
        </p:nvSpPr>
        <p:spPr>
          <a:xfrm>
            <a:off x="596713" y="2619004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A50499-34CD-334C-B1DF-21593C12BB4F}"/>
              </a:ext>
            </a:extLst>
          </p:cNvPr>
          <p:cNvSpPr/>
          <p:nvPr/>
        </p:nvSpPr>
        <p:spPr bwMode="auto">
          <a:xfrm>
            <a:off x="1295400" y="2057400"/>
            <a:ext cx="2133600" cy="1905000"/>
          </a:xfrm>
          <a:prstGeom prst="rect">
            <a:avLst/>
          </a:prstGeom>
          <a:noFill/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CF71E7E-56B3-5C49-92F7-F1A584DBA250}"/>
              </a:ext>
            </a:extLst>
          </p:cNvPr>
          <p:cNvCxnSpPr/>
          <p:nvPr/>
        </p:nvCxnSpPr>
        <p:spPr>
          <a:xfrm>
            <a:off x="3274497" y="2856095"/>
            <a:ext cx="698688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D8F88DF-ABDD-FE41-96B6-5410DAC1D192}"/>
              </a:ext>
            </a:extLst>
          </p:cNvPr>
          <p:cNvCxnSpPr>
            <a:cxnSpLocks/>
          </p:cNvCxnSpPr>
          <p:nvPr/>
        </p:nvCxnSpPr>
        <p:spPr>
          <a:xfrm>
            <a:off x="1296436" y="3180371"/>
            <a:ext cx="1510734" cy="10274"/>
          </a:xfrm>
          <a:prstGeom prst="line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7BC0724-F140-964B-A5E6-3FF8F2F8B810}"/>
              </a:ext>
            </a:extLst>
          </p:cNvPr>
          <p:cNvSpPr txBox="1"/>
          <p:nvPr/>
        </p:nvSpPr>
        <p:spPr>
          <a:xfrm>
            <a:off x="619622" y="3002598"/>
            <a:ext cx="5453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In_3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BE3297-D83E-054A-B571-6E5442E6F38F}"/>
              </a:ext>
            </a:extLst>
          </p:cNvPr>
          <p:cNvSpPr txBox="1"/>
          <p:nvPr/>
        </p:nvSpPr>
        <p:spPr>
          <a:xfrm>
            <a:off x="4013819" y="2694513"/>
            <a:ext cx="6783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Out_1</a:t>
            </a:r>
          </a:p>
        </p:txBody>
      </p:sp>
      <p:sp>
        <p:nvSpPr>
          <p:cNvPr id="32" name="Moon 31">
            <a:extLst>
              <a:ext uri="{FF2B5EF4-FFF2-40B4-BE49-F238E27FC236}">
                <a16:creationId xmlns:a16="http://schemas.microsoft.com/office/drawing/2014/main" id="{74D012E2-EE49-684B-A2BB-702D8A48F0A9}"/>
              </a:ext>
            </a:extLst>
          </p:cNvPr>
          <p:cNvSpPr/>
          <p:nvPr/>
        </p:nvSpPr>
        <p:spPr bwMode="auto">
          <a:xfrm rot="10800000">
            <a:off x="2640368" y="2401522"/>
            <a:ext cx="638878" cy="994458"/>
          </a:xfrm>
          <a:prstGeom prst="moon">
            <a:avLst/>
          </a:prstGeom>
          <a:noFill/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94FE9F-A069-8142-8D88-4181BB2319B0}"/>
              </a:ext>
            </a:extLst>
          </p:cNvPr>
          <p:cNvSpPr txBox="1"/>
          <p:nvPr/>
        </p:nvSpPr>
        <p:spPr>
          <a:xfrm>
            <a:off x="1615618" y="2093481"/>
            <a:ext cx="1813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intermediate_sig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A3DC023-AD5B-7E44-9501-BCECEC28B7B6}"/>
              </a:ext>
            </a:extLst>
          </p:cNvPr>
          <p:cNvSpPr txBox="1"/>
          <p:nvPr/>
        </p:nvSpPr>
        <p:spPr>
          <a:xfrm>
            <a:off x="57679" y="6031524"/>
            <a:ext cx="3590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From: Verilog by example  (</a:t>
            </a:r>
            <a:r>
              <a:rPr lang="en-US" dirty="0" err="1">
                <a:solidFill>
                  <a:srgbClr val="0070C0"/>
                </a:solidFill>
              </a:rPr>
              <a:t>Readler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48077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48B9CC-E12D-C747-B4EC-F4574ADF2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Simulation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28E57D-0F66-8D47-879A-6415F9F0A1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1391C2-9018-464F-9DC1-B48D283B72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160402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</a:t>
            </a:r>
            <a:r>
              <a:rPr lang="en-US" dirty="0" err="1"/>
              <a:t>myxor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394" y="1468439"/>
            <a:ext cx="8347075" cy="4175125"/>
          </a:xfrm>
        </p:spPr>
        <p:txBody>
          <a:bodyPr/>
          <a:lstStyle/>
          <a:p>
            <a:r>
              <a:rPr lang="en-US" dirty="0"/>
              <a:t>Testing requires another module/another Verilog coding</a:t>
            </a:r>
          </a:p>
          <a:p>
            <a:pPr marL="0" indent="0">
              <a:buNone/>
            </a:pPr>
            <a:r>
              <a:rPr lang="en-US" sz="1200" dirty="0"/>
              <a:t>module </a:t>
            </a:r>
            <a:r>
              <a:rPr lang="en-US" sz="1200" dirty="0" err="1"/>
              <a:t>my_test</a:t>
            </a:r>
            <a:r>
              <a:rPr lang="en-US" sz="1200" dirty="0"/>
              <a:t>;  </a:t>
            </a:r>
          </a:p>
          <a:p>
            <a:pPr marL="0" indent="0">
              <a:buNone/>
            </a:pPr>
            <a:r>
              <a:rPr lang="en-US" sz="1200" dirty="0"/>
              <a:t> </a:t>
            </a:r>
            <a:r>
              <a:rPr lang="en-US" sz="1200" dirty="0" err="1"/>
              <a:t>reg</a:t>
            </a:r>
            <a:r>
              <a:rPr lang="en-US" sz="1200" dirty="0"/>
              <a:t> </a:t>
            </a:r>
            <a:r>
              <a:rPr lang="en-US" sz="1200" dirty="0" err="1"/>
              <a:t>a,b</a:t>
            </a:r>
            <a:r>
              <a:rPr lang="en-US" sz="1200" dirty="0"/>
              <a:t>;</a:t>
            </a:r>
          </a:p>
          <a:p>
            <a:pPr marL="0" indent="0">
              <a:buNone/>
            </a:pPr>
            <a:r>
              <a:rPr lang="en-US" sz="1200" dirty="0"/>
              <a:t> wire c;</a:t>
            </a:r>
          </a:p>
          <a:p>
            <a:pPr marL="0" indent="0">
              <a:buNone/>
            </a:pPr>
            <a:r>
              <a:rPr lang="en-US" sz="1200" dirty="0"/>
              <a:t> </a:t>
            </a:r>
            <a:r>
              <a:rPr lang="en-US" sz="1200" dirty="0" err="1"/>
              <a:t>localparam</a:t>
            </a:r>
            <a:r>
              <a:rPr lang="en-US" sz="1200" dirty="0"/>
              <a:t> period=20; 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    </a:t>
            </a:r>
            <a:r>
              <a:rPr lang="en-US" sz="1200" dirty="0" err="1"/>
              <a:t>myxor</a:t>
            </a:r>
            <a:r>
              <a:rPr lang="en-US" sz="1200" dirty="0"/>
              <a:t> myxor1(.c(c), .a(a), .b(b));</a:t>
            </a:r>
          </a:p>
          <a:p>
            <a:pPr marL="0" indent="0">
              <a:buNone/>
            </a:pPr>
            <a:r>
              <a:rPr lang="en-US" sz="1200" dirty="0"/>
              <a:t>    initial </a:t>
            </a:r>
          </a:p>
          <a:p>
            <a:pPr marL="0" indent="0">
              <a:buNone/>
            </a:pPr>
            <a:r>
              <a:rPr lang="en-US" sz="1200" dirty="0"/>
              <a:t>        begin</a:t>
            </a:r>
          </a:p>
          <a:p>
            <a:pPr marL="0" indent="0">
              <a:buNone/>
            </a:pPr>
            <a:r>
              <a:rPr lang="en-US" sz="1200" dirty="0"/>
              <a:t>            a = 0;</a:t>
            </a:r>
          </a:p>
          <a:p>
            <a:pPr marL="0" indent="0">
              <a:buNone/>
            </a:pPr>
            <a:r>
              <a:rPr lang="en-US" sz="1200" dirty="0"/>
              <a:t>            b = 0;</a:t>
            </a:r>
          </a:p>
          <a:p>
            <a:pPr marL="0" indent="0">
              <a:buNone/>
            </a:pPr>
            <a:r>
              <a:rPr lang="en-US" sz="1200" dirty="0"/>
              <a:t>      #period; </a:t>
            </a:r>
          </a:p>
          <a:p>
            <a:pPr marL="0" indent="0">
              <a:buNone/>
            </a:pPr>
            <a:r>
              <a:rPr lang="en-US" sz="1200" dirty="0"/>
              <a:t>         a = 0;</a:t>
            </a:r>
          </a:p>
          <a:p>
            <a:pPr marL="0" indent="0">
              <a:buNone/>
            </a:pPr>
            <a:r>
              <a:rPr lang="en-US" sz="1200" dirty="0"/>
              <a:t>         b = 1; </a:t>
            </a:r>
          </a:p>
          <a:p>
            <a:pPr marL="0" indent="0">
              <a:buNone/>
            </a:pPr>
            <a:r>
              <a:rPr lang="en-US" sz="1200" dirty="0"/>
              <a:t>       #period;       </a:t>
            </a:r>
          </a:p>
          <a:p>
            <a:pPr marL="0" indent="0">
              <a:buNone/>
            </a:pPr>
            <a:r>
              <a:rPr lang="en-US" sz="1200" dirty="0"/>
              <a:t>         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8840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if</a:t>
            </a:r>
            <a:r>
              <a:rPr lang="en-US" dirty="0"/>
              <a:t> and </a:t>
            </a:r>
            <a:r>
              <a:rPr lang="en-US" dirty="0">
                <a:solidFill>
                  <a:srgbClr val="333399"/>
                </a:solidFill>
              </a:rPr>
              <a:t>else</a:t>
            </a:r>
            <a:r>
              <a:rPr lang="en-US" dirty="0"/>
              <a:t> are used for conditional statements </a:t>
            </a:r>
          </a:p>
          <a:p>
            <a:pPr lvl="1"/>
            <a:r>
              <a:rPr lang="en-US" sz="1667" dirty="0"/>
              <a:t>if (&lt;expression&gt;) </a:t>
            </a:r>
            <a:r>
              <a:rPr lang="en-US" sz="1667" dirty="0" err="1"/>
              <a:t>true_statement</a:t>
            </a:r>
            <a:r>
              <a:rPr lang="en-US" sz="1667" dirty="0"/>
              <a:t>;</a:t>
            </a:r>
          </a:p>
          <a:p>
            <a:pPr lvl="1"/>
            <a:r>
              <a:rPr lang="en-US" sz="1667" dirty="0"/>
              <a:t>if (&lt;expression&gt; </a:t>
            </a:r>
            <a:r>
              <a:rPr lang="en-US" sz="1667" dirty="0" err="1"/>
              <a:t>true_statement</a:t>
            </a:r>
            <a:r>
              <a:rPr lang="en-US" sz="1667" dirty="0"/>
              <a:t>; else </a:t>
            </a:r>
            <a:r>
              <a:rPr lang="en-US" sz="1667" dirty="0" err="1"/>
              <a:t>false_statement</a:t>
            </a:r>
            <a:r>
              <a:rPr lang="en-US" sz="1667" dirty="0"/>
              <a:t>; </a:t>
            </a:r>
          </a:p>
          <a:p>
            <a:pPr lvl="1"/>
            <a:r>
              <a:rPr lang="en-US" sz="1667" dirty="0"/>
              <a:t>if (&lt;expression&gt;) true_statement1;</a:t>
            </a:r>
          </a:p>
          <a:p>
            <a:pPr marL="333362" lvl="1" indent="0">
              <a:buNone/>
            </a:pPr>
            <a:r>
              <a:rPr lang="en-US" sz="1667" dirty="0"/>
              <a:t>	else if (&lt;expression&gt;) true_statement2;</a:t>
            </a:r>
          </a:p>
          <a:p>
            <a:pPr marL="333362" lvl="1" indent="0">
              <a:buNone/>
            </a:pPr>
            <a:r>
              <a:rPr lang="en-US" sz="1667" dirty="0"/>
              <a:t>	else </a:t>
            </a:r>
            <a:r>
              <a:rPr lang="en-US" sz="1667" dirty="0" err="1"/>
              <a:t>default_statement</a:t>
            </a:r>
            <a:r>
              <a:rPr lang="en-US" sz="1667" dirty="0"/>
              <a:t>;  </a:t>
            </a:r>
          </a:p>
          <a:p>
            <a:r>
              <a:rPr lang="en-US" sz="2000" dirty="0"/>
              <a:t>Case statement </a:t>
            </a:r>
          </a:p>
          <a:p>
            <a:pPr marL="380985" lvl="1" indent="0">
              <a:buNone/>
            </a:pPr>
            <a:r>
              <a:rPr lang="en-US" sz="1333" dirty="0"/>
              <a:t>case (expression) </a:t>
            </a:r>
          </a:p>
          <a:p>
            <a:pPr marL="761970" lvl="2" indent="0">
              <a:buNone/>
            </a:pPr>
            <a:r>
              <a:rPr lang="en-US" sz="1333" dirty="0"/>
              <a:t>alternative1: statement1;</a:t>
            </a:r>
          </a:p>
          <a:p>
            <a:pPr marL="761970" lvl="2" indent="0">
              <a:buNone/>
            </a:pPr>
            <a:r>
              <a:rPr lang="en-US" sz="1333" dirty="0"/>
              <a:t>alterantive2: statement2;</a:t>
            </a:r>
          </a:p>
          <a:p>
            <a:pPr marL="761970" lvl="2" indent="0">
              <a:buNone/>
            </a:pPr>
            <a:r>
              <a:rPr lang="en-US" sz="1333" dirty="0"/>
              <a:t>alternative3: statement3; </a:t>
            </a:r>
          </a:p>
          <a:p>
            <a:pPr marL="761970" lvl="2" indent="0">
              <a:buNone/>
            </a:pPr>
            <a:r>
              <a:rPr lang="en-US" sz="1333" dirty="0"/>
              <a:t>…</a:t>
            </a:r>
          </a:p>
          <a:p>
            <a:pPr marL="761970" lvl="2" indent="0">
              <a:buNone/>
            </a:pPr>
            <a:r>
              <a:rPr lang="en-US" sz="1333" dirty="0"/>
              <a:t>default: </a:t>
            </a:r>
            <a:r>
              <a:rPr lang="en-US" sz="1333" dirty="0" err="1"/>
              <a:t>default_statement</a:t>
            </a:r>
            <a:r>
              <a:rPr lang="en-US" sz="1333" dirty="0"/>
              <a:t>; </a:t>
            </a:r>
          </a:p>
          <a:p>
            <a:pPr marL="761970" lvl="2" indent="0">
              <a:buNone/>
            </a:pPr>
            <a:r>
              <a:rPr lang="en-US" sz="1333" dirty="0" err="1"/>
              <a:t>endcase</a:t>
            </a:r>
            <a:r>
              <a:rPr lang="en-US" sz="1333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168262" y="6085418"/>
            <a:ext cx="3353593" cy="13758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4398636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B7E5F41-1F60-E44C-AE58-00A332C9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DAY #2 Contents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B42CF7-536A-8B48-B2F4-D6956FB148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10512-790E-BB43-97BE-D968FF03348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0000"/>
                </a:solidFill>
                <a:latin typeface="AUdima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92599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E85C0-D5B6-F44B-B03B-766F24C37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 Signals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5D516-33D6-794C-A7B0-7F8823115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465" y="5611068"/>
            <a:ext cx="8347075" cy="2216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71738-F0DA-994C-84EC-842983BBB0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F784F5EF-5B6E-C449-AEAE-C6550D14F98D}"/>
              </a:ext>
            </a:extLst>
          </p:cNvPr>
          <p:cNvSpPr txBox="1">
            <a:spLocks/>
          </p:cNvSpPr>
          <p:nvPr/>
        </p:nvSpPr>
        <p:spPr bwMode="auto">
          <a:xfrm>
            <a:off x="322263" y="1332145"/>
            <a:ext cx="6915897" cy="408014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02A54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002A54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800" kern="0" dirty="0"/>
              <a:t>module </a:t>
            </a:r>
            <a:r>
              <a:rPr lang="en-US" sz="1800" kern="0" dirty="0" err="1"/>
              <a:t>bus_sigs</a:t>
            </a:r>
            <a:r>
              <a:rPr lang="en-US" sz="1800" kern="0" dirty="0"/>
              <a:t> ( in_1, in_2,in_3, out_1);</a:t>
            </a:r>
          </a:p>
          <a:p>
            <a:pPr marL="0" indent="0">
              <a:buNone/>
            </a:pPr>
            <a:r>
              <a:rPr lang="en-US" sz="1800" kern="0" dirty="0"/>
              <a:t>input [3:0] in_1;</a:t>
            </a:r>
          </a:p>
          <a:p>
            <a:pPr marL="0" indent="0">
              <a:buNone/>
            </a:pPr>
            <a:r>
              <a:rPr lang="en-US" sz="1800" kern="0" dirty="0"/>
              <a:t>input [3:0] in_2;</a:t>
            </a:r>
          </a:p>
          <a:p>
            <a:pPr marL="0" indent="0">
              <a:buNone/>
            </a:pPr>
            <a:r>
              <a:rPr lang="en-US" sz="1800" kern="0" dirty="0"/>
              <a:t>input in_3;</a:t>
            </a:r>
          </a:p>
          <a:p>
            <a:pPr marL="0" indent="0">
              <a:buNone/>
            </a:pPr>
            <a:r>
              <a:rPr lang="en-US" sz="1800" kern="0" dirty="0"/>
              <a:t>output  [3:0] out_1;</a:t>
            </a:r>
          </a:p>
          <a:p>
            <a:pPr marL="0" indent="0">
              <a:buNone/>
            </a:pPr>
            <a:r>
              <a:rPr lang="en-US" sz="1800" kern="0" dirty="0"/>
              <a:t>wire [3:0] in_3_bus;</a:t>
            </a:r>
          </a:p>
          <a:p>
            <a:pPr marL="0" indent="0">
              <a:buNone/>
            </a:pPr>
            <a:endParaRPr lang="en-US" sz="1800" b="1" kern="0" dirty="0"/>
          </a:p>
          <a:p>
            <a:pPr marL="0" indent="0">
              <a:buNone/>
            </a:pPr>
            <a:r>
              <a:rPr lang="en-US" sz="1800" b="1" kern="0" dirty="0"/>
              <a:t>assign in_3_bus = {4{in_3}}; </a:t>
            </a:r>
          </a:p>
          <a:p>
            <a:pPr marL="0" indent="0">
              <a:buNone/>
            </a:pPr>
            <a:r>
              <a:rPr lang="en-US" sz="1800" kern="0" dirty="0"/>
              <a:t>assign  out_1 = (in_1 &amp; in_2 ) | ~in_3_bus;</a:t>
            </a:r>
          </a:p>
          <a:p>
            <a:pPr marL="0" indent="0">
              <a:buNone/>
            </a:pPr>
            <a:r>
              <a:rPr lang="en-US" sz="1800" kern="0" dirty="0" err="1"/>
              <a:t>endmodule</a:t>
            </a:r>
            <a:r>
              <a:rPr lang="en-US" sz="1800" kern="0" dirty="0"/>
              <a:t> </a:t>
            </a:r>
          </a:p>
          <a:p>
            <a:endParaRPr lang="en-US" kern="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D20A66C-F619-0441-BBF4-1E0F78E69E88}"/>
              </a:ext>
            </a:extLst>
          </p:cNvPr>
          <p:cNvSpPr txBox="1"/>
          <p:nvPr/>
        </p:nvSpPr>
        <p:spPr>
          <a:xfrm>
            <a:off x="3591596" y="3665490"/>
            <a:ext cx="262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In_3  is replicated 4 times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86F21FC-F8D4-2C42-B141-FA42679D5366}"/>
              </a:ext>
            </a:extLst>
          </p:cNvPr>
          <p:cNvSpPr txBox="1"/>
          <p:nvPr/>
        </p:nvSpPr>
        <p:spPr>
          <a:xfrm>
            <a:off x="57679" y="6031524"/>
            <a:ext cx="3590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From: Verilog by example  (</a:t>
            </a:r>
            <a:r>
              <a:rPr lang="en-US" dirty="0" err="1">
                <a:solidFill>
                  <a:srgbClr val="0070C0"/>
                </a:solidFill>
              </a:rPr>
              <a:t>Readler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013654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D5B26-C416-414E-A376-DA4ED88E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 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EB74A-44CA-7B48-AC7A-A258F0653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Concatenation</a:t>
            </a:r>
          </a:p>
          <a:p>
            <a:endParaRPr lang="en-US" sz="1400" dirty="0"/>
          </a:p>
          <a:p>
            <a:r>
              <a:rPr lang="en-US" sz="1400" dirty="0"/>
              <a:t>BUS = {out_1, out_2};</a:t>
            </a:r>
          </a:p>
          <a:p>
            <a:r>
              <a:rPr lang="en-US" sz="1400" dirty="0"/>
              <a:t>BUS_2 = {BUS[3:0], out[2:0]};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10625-F247-4545-812C-9355899648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C717FD-6C26-8B47-99FD-07E8B23B2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93544" y="2225205"/>
            <a:ext cx="3341042" cy="44534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3B14FF-1217-3C4A-B67D-5204381B4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088688" y="2271404"/>
            <a:ext cx="3345893" cy="445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1910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Powerpoint_FINAL">
  <a:themeElements>
    <a:clrScheme name="1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Powerpoint_FINAL">
      <a:majorFont>
        <a:latin typeface="AUdimat"/>
        <a:ea typeface=""/>
        <a:cs typeface="Arial"/>
      </a:majorFont>
      <a:minorFont>
        <a:latin typeface="AUdimat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Powerpoint_FINAL">
  <a:themeElements>
    <a:clrScheme name="2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Powerpoint_FINAL">
      <a:majorFont>
        <a:latin typeface="AUdimat"/>
        <a:ea typeface=""/>
        <a:cs typeface=""/>
      </a:majorFont>
      <a:minorFont>
        <a:latin typeface="AUdim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9534</TotalTime>
  <Words>1562</Words>
  <Application>Microsoft Macintosh PowerPoint</Application>
  <PresentationFormat>On-screen Show (4:3)</PresentationFormat>
  <Paragraphs>324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AUdimat</vt:lpstr>
      <vt:lpstr>Arial</vt:lpstr>
      <vt:lpstr>Calibri</vt:lpstr>
      <vt:lpstr>1_Powerpoint_FINAL</vt:lpstr>
      <vt:lpstr>2_Powerpoint_FINAL</vt:lpstr>
      <vt:lpstr>CS3220 Processor Design</vt:lpstr>
      <vt:lpstr>Intermediate wire </vt:lpstr>
      <vt:lpstr>Intermediate wire </vt:lpstr>
      <vt:lpstr>Testing and Simulation</vt:lpstr>
      <vt:lpstr>Testing myxor</vt:lpstr>
      <vt:lpstr>Conditional Statements</vt:lpstr>
      <vt:lpstr>Lab DAY #2 Contents</vt:lpstr>
      <vt:lpstr>Bus Signals</vt:lpstr>
      <vt:lpstr>Bus Breakout</vt:lpstr>
      <vt:lpstr>MUX examples</vt:lpstr>
      <vt:lpstr>Verilog description of MUX </vt:lpstr>
      <vt:lpstr>Verilog description of MUX </vt:lpstr>
      <vt:lpstr>Vectors vs. Arrays </vt:lpstr>
      <vt:lpstr>n-bit signals </vt:lpstr>
      <vt:lpstr>State Machines</vt:lpstr>
      <vt:lpstr>Sequential Circuits </vt:lpstr>
      <vt:lpstr>Synchronous Sequential Circuits</vt:lpstr>
      <vt:lpstr>Simple D-flop</vt:lpstr>
      <vt:lpstr>D-flop with reset</vt:lpstr>
      <vt:lpstr>Blocking vs. Nonblocking Assignment </vt:lpstr>
      <vt:lpstr>State Machine </vt:lpstr>
      <vt:lpstr>General rules for always </vt:lpstr>
      <vt:lpstr>Note: </vt:lpstr>
      <vt:lpstr>Memory</vt:lpstr>
      <vt:lpstr>Memories in Verilog</vt:lpstr>
      <vt:lpstr>How to initialize Memory Values? </vt:lpstr>
      <vt:lpstr>Synchronous read vs. Asynchronous read </vt:lpstr>
      <vt:lpstr>Defining Memory in FPGA</vt:lpstr>
      <vt:lpstr>Inference vs. Instantiation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CS3220X Processor Design</dc:title>
  <dc:creator>Hyesoon Kim</dc:creator>
  <cp:lastModifiedBy>Kim, Hyesoon</cp:lastModifiedBy>
  <cp:revision>170</cp:revision>
  <dcterms:created xsi:type="dcterms:W3CDTF">2014-12-31T03:22:31Z</dcterms:created>
  <dcterms:modified xsi:type="dcterms:W3CDTF">2021-01-22T08:57:09Z</dcterms:modified>
</cp:coreProperties>
</file>